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3"/>
  </p:notesMasterIdLst>
  <p:handoutMasterIdLst>
    <p:handoutMasterId r:id="rId44"/>
  </p:handoutMasterIdLst>
  <p:sldIdLst>
    <p:sldId id="2439" r:id="rId5"/>
    <p:sldId id="2445" r:id="rId6"/>
    <p:sldId id="2446" r:id="rId7"/>
    <p:sldId id="2447" r:id="rId8"/>
    <p:sldId id="2448" r:id="rId9"/>
    <p:sldId id="2450" r:id="rId10"/>
    <p:sldId id="2451" r:id="rId11"/>
    <p:sldId id="2452" r:id="rId12"/>
    <p:sldId id="2453" r:id="rId13"/>
    <p:sldId id="2454" r:id="rId14"/>
    <p:sldId id="2455" r:id="rId15"/>
    <p:sldId id="2456" r:id="rId16"/>
    <p:sldId id="2457" r:id="rId17"/>
    <p:sldId id="2458" r:id="rId18"/>
    <p:sldId id="2459" r:id="rId19"/>
    <p:sldId id="2460" r:id="rId20"/>
    <p:sldId id="2468" r:id="rId21"/>
    <p:sldId id="2469" r:id="rId22"/>
    <p:sldId id="2470" r:id="rId23"/>
    <p:sldId id="2472" r:id="rId24"/>
    <p:sldId id="2473" r:id="rId25"/>
    <p:sldId id="2476" r:id="rId26"/>
    <p:sldId id="2485" r:id="rId27"/>
    <p:sldId id="2489" r:id="rId28"/>
    <p:sldId id="2483" r:id="rId29"/>
    <p:sldId id="2488" r:id="rId30"/>
    <p:sldId id="2490" r:id="rId31"/>
    <p:sldId id="2478" r:id="rId32"/>
    <p:sldId id="2479" r:id="rId33"/>
    <p:sldId id="2480" r:id="rId34"/>
    <p:sldId id="2481" r:id="rId35"/>
    <p:sldId id="2482" r:id="rId36"/>
    <p:sldId id="2486" r:id="rId37"/>
    <p:sldId id="2484" r:id="rId38"/>
    <p:sldId id="260" r:id="rId39"/>
    <p:sldId id="2442" r:id="rId40"/>
    <p:sldId id="2467" r:id="rId41"/>
    <p:sldId id="244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148"/>
    <a:srgbClr val="2F3342"/>
    <a:srgbClr val="C0F400"/>
    <a:srgbClr val="05EE55"/>
    <a:srgbClr val="038B30"/>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48" autoAdjust="0"/>
  </p:normalViewPr>
  <p:slideViewPr>
    <p:cSldViewPr snapToGrid="0">
      <p:cViewPr varScale="1">
        <p:scale>
          <a:sx n="88" d="100"/>
          <a:sy n="88" d="100"/>
        </p:scale>
        <p:origin x="494" y="67"/>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0DF97C-1CDB-4232-9390-0A408273A4B2}" type="doc">
      <dgm:prSet loTypeId="urn:microsoft.com/office/officeart/2005/8/layout/cycle3" loCatId="cycle" qsTypeId="urn:microsoft.com/office/officeart/2005/8/quickstyle/simple2" qsCatId="simple" csTypeId="urn:microsoft.com/office/officeart/2005/8/colors/accent3_2" csCatId="accent3" phldr="1"/>
      <dgm:spPr/>
      <dgm:t>
        <a:bodyPr/>
        <a:lstStyle/>
        <a:p>
          <a:endParaRPr lang="en-US"/>
        </a:p>
      </dgm:t>
    </dgm:pt>
    <dgm:pt modelId="{4CB8A080-1353-4C26-9D8B-A0E3F3FE57D7}">
      <dgm:prSet phldrT="[Text]"/>
      <dgm:spPr/>
      <dgm:t>
        <a:bodyPr/>
        <a:lstStyle/>
        <a:p>
          <a:r>
            <a:rPr lang="en-US" dirty="0" smtClean="0">
              <a:solidFill>
                <a:schemeClr val="bg1"/>
              </a:solidFill>
            </a:rPr>
            <a:t>Dataset Collection</a:t>
          </a:r>
          <a:endParaRPr lang="en-US" dirty="0">
            <a:solidFill>
              <a:schemeClr val="bg1"/>
            </a:solidFill>
          </a:endParaRPr>
        </a:p>
      </dgm:t>
    </dgm:pt>
    <dgm:pt modelId="{8F2BC76D-378F-4ADF-8D74-F2BF4F357478}" type="parTrans" cxnId="{6DCEB554-BA09-4A7C-91B7-5743ED6B4D47}">
      <dgm:prSet/>
      <dgm:spPr/>
      <dgm:t>
        <a:bodyPr/>
        <a:lstStyle/>
        <a:p>
          <a:endParaRPr lang="en-US">
            <a:solidFill>
              <a:schemeClr val="bg1"/>
            </a:solidFill>
          </a:endParaRPr>
        </a:p>
      </dgm:t>
    </dgm:pt>
    <dgm:pt modelId="{62F8DE2E-802D-49DB-BE0D-B369E88AC77E}" type="sibTrans" cxnId="{6DCEB554-BA09-4A7C-91B7-5743ED6B4D47}">
      <dgm:prSet/>
      <dgm:spPr/>
      <dgm:t>
        <a:bodyPr/>
        <a:lstStyle/>
        <a:p>
          <a:endParaRPr lang="en-US">
            <a:solidFill>
              <a:schemeClr val="bg1"/>
            </a:solidFill>
          </a:endParaRPr>
        </a:p>
      </dgm:t>
    </dgm:pt>
    <dgm:pt modelId="{BF50AD68-7AA8-48DD-9F37-6615E1E81F49}">
      <dgm:prSet phldrT="[Text]"/>
      <dgm:spPr/>
      <dgm:t>
        <a:bodyPr/>
        <a:lstStyle/>
        <a:p>
          <a:r>
            <a:rPr lang="en-US" dirty="0" smtClean="0">
              <a:solidFill>
                <a:schemeClr val="bg1"/>
              </a:solidFill>
            </a:rPr>
            <a:t>Quality Control</a:t>
          </a:r>
          <a:endParaRPr lang="en-US" dirty="0">
            <a:solidFill>
              <a:schemeClr val="bg1"/>
            </a:solidFill>
          </a:endParaRPr>
        </a:p>
      </dgm:t>
    </dgm:pt>
    <dgm:pt modelId="{8A39429D-D84A-476E-839F-88633C99860B}" type="parTrans" cxnId="{FD0CDF26-5BD3-4ACD-BF7F-4F8B75DC7D15}">
      <dgm:prSet/>
      <dgm:spPr/>
      <dgm:t>
        <a:bodyPr/>
        <a:lstStyle/>
        <a:p>
          <a:endParaRPr lang="en-US">
            <a:solidFill>
              <a:schemeClr val="bg1"/>
            </a:solidFill>
          </a:endParaRPr>
        </a:p>
      </dgm:t>
    </dgm:pt>
    <dgm:pt modelId="{CC22BAD8-D13F-4EA9-B3A9-4F53AB0B89CD}" type="sibTrans" cxnId="{FD0CDF26-5BD3-4ACD-BF7F-4F8B75DC7D15}">
      <dgm:prSet/>
      <dgm:spPr/>
      <dgm:t>
        <a:bodyPr/>
        <a:lstStyle/>
        <a:p>
          <a:endParaRPr lang="en-US">
            <a:solidFill>
              <a:schemeClr val="bg1"/>
            </a:solidFill>
          </a:endParaRPr>
        </a:p>
      </dgm:t>
    </dgm:pt>
    <dgm:pt modelId="{F6CDA1A3-BFC8-489E-B725-608FEB1162EA}">
      <dgm:prSet/>
      <dgm:spPr/>
      <dgm:t>
        <a:bodyPr/>
        <a:lstStyle/>
        <a:p>
          <a:r>
            <a:rPr lang="en-US" dirty="0" smtClean="0">
              <a:solidFill>
                <a:schemeClr val="bg1"/>
              </a:solidFill>
            </a:rPr>
            <a:t>Annotation Guidelines</a:t>
          </a:r>
          <a:endParaRPr lang="en-US" dirty="0">
            <a:solidFill>
              <a:schemeClr val="bg1"/>
            </a:solidFill>
          </a:endParaRPr>
        </a:p>
      </dgm:t>
    </dgm:pt>
    <dgm:pt modelId="{1A57ED43-D7F2-42FB-A564-8947C4E007D9}" type="parTrans" cxnId="{EB5CD076-D213-485C-8AD9-F0898CAACFE3}">
      <dgm:prSet/>
      <dgm:spPr/>
      <dgm:t>
        <a:bodyPr/>
        <a:lstStyle/>
        <a:p>
          <a:endParaRPr lang="en-US">
            <a:solidFill>
              <a:schemeClr val="bg1"/>
            </a:solidFill>
          </a:endParaRPr>
        </a:p>
      </dgm:t>
    </dgm:pt>
    <dgm:pt modelId="{AFF0129E-AC93-4717-B19A-B2CE6FD8548F}" type="sibTrans" cxnId="{EB5CD076-D213-485C-8AD9-F0898CAACFE3}">
      <dgm:prSet/>
      <dgm:spPr/>
      <dgm:t>
        <a:bodyPr/>
        <a:lstStyle/>
        <a:p>
          <a:endParaRPr lang="en-US">
            <a:solidFill>
              <a:schemeClr val="bg1"/>
            </a:solidFill>
          </a:endParaRPr>
        </a:p>
      </dgm:t>
    </dgm:pt>
    <dgm:pt modelId="{74AC3520-9E4B-47E3-AB02-5D0200EEB4B6}">
      <dgm:prSet/>
      <dgm:spPr/>
      <dgm:t>
        <a:bodyPr/>
        <a:lstStyle/>
        <a:p>
          <a:r>
            <a:rPr lang="en-US" dirty="0" smtClean="0">
              <a:solidFill>
                <a:schemeClr val="bg1"/>
              </a:solidFill>
            </a:rPr>
            <a:t>Annotation Tools</a:t>
          </a:r>
          <a:endParaRPr lang="en-US" dirty="0">
            <a:solidFill>
              <a:schemeClr val="bg1"/>
            </a:solidFill>
          </a:endParaRPr>
        </a:p>
      </dgm:t>
    </dgm:pt>
    <dgm:pt modelId="{4D301133-5598-45B7-81F2-816A368E0326}" type="parTrans" cxnId="{7DC8069B-EBB9-4001-9CCC-A47664BD5F9B}">
      <dgm:prSet/>
      <dgm:spPr/>
      <dgm:t>
        <a:bodyPr/>
        <a:lstStyle/>
        <a:p>
          <a:endParaRPr lang="en-US">
            <a:solidFill>
              <a:schemeClr val="bg1"/>
            </a:solidFill>
          </a:endParaRPr>
        </a:p>
      </dgm:t>
    </dgm:pt>
    <dgm:pt modelId="{58724A7F-D78A-48D9-B309-D3D0431A774C}" type="sibTrans" cxnId="{7DC8069B-EBB9-4001-9CCC-A47664BD5F9B}">
      <dgm:prSet/>
      <dgm:spPr/>
      <dgm:t>
        <a:bodyPr/>
        <a:lstStyle/>
        <a:p>
          <a:endParaRPr lang="en-US">
            <a:solidFill>
              <a:schemeClr val="bg1"/>
            </a:solidFill>
          </a:endParaRPr>
        </a:p>
      </dgm:t>
    </dgm:pt>
    <dgm:pt modelId="{F8108597-CAF4-48FF-97FC-A1DE35D8A94E}">
      <dgm:prSet/>
      <dgm:spPr/>
      <dgm:t>
        <a:bodyPr/>
        <a:lstStyle/>
        <a:p>
          <a:r>
            <a:rPr lang="en-US" dirty="0" smtClean="0">
              <a:solidFill>
                <a:schemeClr val="bg1"/>
              </a:solidFill>
            </a:rPr>
            <a:t>Annotation Types</a:t>
          </a:r>
          <a:endParaRPr lang="en-US" dirty="0">
            <a:solidFill>
              <a:schemeClr val="bg1"/>
            </a:solidFill>
          </a:endParaRPr>
        </a:p>
      </dgm:t>
    </dgm:pt>
    <dgm:pt modelId="{8EA70E2D-96C4-42B1-8AE1-8BDC9B3BFF04}" type="parTrans" cxnId="{88B05F33-BDDE-46FE-ADB2-5A221C8313EA}">
      <dgm:prSet/>
      <dgm:spPr/>
      <dgm:t>
        <a:bodyPr/>
        <a:lstStyle/>
        <a:p>
          <a:endParaRPr lang="en-US">
            <a:solidFill>
              <a:schemeClr val="bg1"/>
            </a:solidFill>
          </a:endParaRPr>
        </a:p>
      </dgm:t>
    </dgm:pt>
    <dgm:pt modelId="{800799F3-9BED-4A8C-A95E-F8A258A1FA88}" type="sibTrans" cxnId="{88B05F33-BDDE-46FE-ADB2-5A221C8313EA}">
      <dgm:prSet/>
      <dgm:spPr/>
      <dgm:t>
        <a:bodyPr/>
        <a:lstStyle/>
        <a:p>
          <a:endParaRPr lang="en-US">
            <a:solidFill>
              <a:schemeClr val="bg1"/>
            </a:solidFill>
          </a:endParaRPr>
        </a:p>
      </dgm:t>
    </dgm:pt>
    <dgm:pt modelId="{6602A275-0E3D-47F6-A2A8-235512497E70}" type="pres">
      <dgm:prSet presAssocID="{290DF97C-1CDB-4232-9390-0A408273A4B2}" presName="Name0" presStyleCnt="0">
        <dgm:presLayoutVars>
          <dgm:dir/>
          <dgm:resizeHandles val="exact"/>
        </dgm:presLayoutVars>
      </dgm:prSet>
      <dgm:spPr/>
    </dgm:pt>
    <dgm:pt modelId="{B77BD618-C343-4D18-9350-4BA84316E9A7}" type="pres">
      <dgm:prSet presAssocID="{290DF97C-1CDB-4232-9390-0A408273A4B2}" presName="cycle" presStyleCnt="0"/>
      <dgm:spPr/>
    </dgm:pt>
    <dgm:pt modelId="{2EA5F5F0-9A39-47CA-8337-57DDAE0F903A}" type="pres">
      <dgm:prSet presAssocID="{4CB8A080-1353-4C26-9D8B-A0E3F3FE57D7}" presName="nodeFirstNode" presStyleLbl="node1" presStyleIdx="0" presStyleCnt="5">
        <dgm:presLayoutVars>
          <dgm:bulletEnabled val="1"/>
        </dgm:presLayoutVars>
      </dgm:prSet>
      <dgm:spPr/>
      <dgm:t>
        <a:bodyPr/>
        <a:lstStyle/>
        <a:p>
          <a:endParaRPr lang="en-US"/>
        </a:p>
      </dgm:t>
    </dgm:pt>
    <dgm:pt modelId="{CB807691-8B93-4472-877B-7C64D60F515E}" type="pres">
      <dgm:prSet presAssocID="{62F8DE2E-802D-49DB-BE0D-B369E88AC77E}" presName="sibTransFirstNode" presStyleLbl="bgShp" presStyleIdx="0" presStyleCnt="1"/>
      <dgm:spPr/>
    </dgm:pt>
    <dgm:pt modelId="{667E7917-D03A-434A-90D2-39DEB6A87D1C}" type="pres">
      <dgm:prSet presAssocID="{F6CDA1A3-BFC8-489E-B725-608FEB1162EA}" presName="nodeFollowingNodes" presStyleLbl="node1" presStyleIdx="1" presStyleCnt="5">
        <dgm:presLayoutVars>
          <dgm:bulletEnabled val="1"/>
        </dgm:presLayoutVars>
      </dgm:prSet>
      <dgm:spPr/>
    </dgm:pt>
    <dgm:pt modelId="{155277A7-FFDE-4501-8030-342DFBC2A083}" type="pres">
      <dgm:prSet presAssocID="{74AC3520-9E4B-47E3-AB02-5D0200EEB4B6}" presName="nodeFollowingNodes" presStyleLbl="node1" presStyleIdx="2" presStyleCnt="5">
        <dgm:presLayoutVars>
          <dgm:bulletEnabled val="1"/>
        </dgm:presLayoutVars>
      </dgm:prSet>
      <dgm:spPr/>
    </dgm:pt>
    <dgm:pt modelId="{4A41B301-DC61-4B6D-8CA8-4BAE3AA25DB6}" type="pres">
      <dgm:prSet presAssocID="{F8108597-CAF4-48FF-97FC-A1DE35D8A94E}" presName="nodeFollowingNodes" presStyleLbl="node1" presStyleIdx="3" presStyleCnt="5">
        <dgm:presLayoutVars>
          <dgm:bulletEnabled val="1"/>
        </dgm:presLayoutVars>
      </dgm:prSet>
      <dgm:spPr/>
    </dgm:pt>
    <dgm:pt modelId="{28948354-B123-47C3-9703-FCDB9A551FA7}" type="pres">
      <dgm:prSet presAssocID="{BF50AD68-7AA8-48DD-9F37-6615E1E81F49}" presName="nodeFollowingNodes" presStyleLbl="node1" presStyleIdx="4" presStyleCnt="5">
        <dgm:presLayoutVars>
          <dgm:bulletEnabled val="1"/>
        </dgm:presLayoutVars>
      </dgm:prSet>
      <dgm:spPr/>
      <dgm:t>
        <a:bodyPr/>
        <a:lstStyle/>
        <a:p>
          <a:endParaRPr lang="en-US"/>
        </a:p>
      </dgm:t>
    </dgm:pt>
  </dgm:ptLst>
  <dgm:cxnLst>
    <dgm:cxn modelId="{FD0CDF26-5BD3-4ACD-BF7F-4F8B75DC7D15}" srcId="{290DF97C-1CDB-4232-9390-0A408273A4B2}" destId="{BF50AD68-7AA8-48DD-9F37-6615E1E81F49}" srcOrd="4" destOrd="0" parTransId="{8A39429D-D84A-476E-839F-88633C99860B}" sibTransId="{CC22BAD8-D13F-4EA9-B3A9-4F53AB0B89CD}"/>
    <dgm:cxn modelId="{FB01A55D-63C9-4989-BFB5-1BC845764E65}" type="presOf" srcId="{F8108597-CAF4-48FF-97FC-A1DE35D8A94E}" destId="{4A41B301-DC61-4B6D-8CA8-4BAE3AA25DB6}" srcOrd="0" destOrd="0" presId="urn:microsoft.com/office/officeart/2005/8/layout/cycle3"/>
    <dgm:cxn modelId="{18F7D8A2-A0A9-408F-9AE4-7C46B13FFFFB}" type="presOf" srcId="{62F8DE2E-802D-49DB-BE0D-B369E88AC77E}" destId="{CB807691-8B93-4472-877B-7C64D60F515E}" srcOrd="0" destOrd="0" presId="urn:microsoft.com/office/officeart/2005/8/layout/cycle3"/>
    <dgm:cxn modelId="{AE537846-06FB-4EDB-90B0-2E1A2AB50DDA}" type="presOf" srcId="{290DF97C-1CDB-4232-9390-0A408273A4B2}" destId="{6602A275-0E3D-47F6-A2A8-235512497E70}" srcOrd="0" destOrd="0" presId="urn:microsoft.com/office/officeart/2005/8/layout/cycle3"/>
    <dgm:cxn modelId="{EDEE7C94-4B70-4EA8-9072-530466686633}" type="presOf" srcId="{4CB8A080-1353-4C26-9D8B-A0E3F3FE57D7}" destId="{2EA5F5F0-9A39-47CA-8337-57DDAE0F903A}" srcOrd="0" destOrd="0" presId="urn:microsoft.com/office/officeart/2005/8/layout/cycle3"/>
    <dgm:cxn modelId="{6A64AA2C-680A-4559-B806-65F4970403E9}" type="presOf" srcId="{BF50AD68-7AA8-48DD-9F37-6615E1E81F49}" destId="{28948354-B123-47C3-9703-FCDB9A551FA7}" srcOrd="0" destOrd="0" presId="urn:microsoft.com/office/officeart/2005/8/layout/cycle3"/>
    <dgm:cxn modelId="{FDE9DE35-6F44-409C-BBE0-EB7AA3ECDC7F}" type="presOf" srcId="{74AC3520-9E4B-47E3-AB02-5D0200EEB4B6}" destId="{155277A7-FFDE-4501-8030-342DFBC2A083}" srcOrd="0" destOrd="0" presId="urn:microsoft.com/office/officeart/2005/8/layout/cycle3"/>
    <dgm:cxn modelId="{EB5CD076-D213-485C-8AD9-F0898CAACFE3}" srcId="{290DF97C-1CDB-4232-9390-0A408273A4B2}" destId="{F6CDA1A3-BFC8-489E-B725-608FEB1162EA}" srcOrd="1" destOrd="0" parTransId="{1A57ED43-D7F2-42FB-A564-8947C4E007D9}" sibTransId="{AFF0129E-AC93-4717-B19A-B2CE6FD8548F}"/>
    <dgm:cxn modelId="{88B05F33-BDDE-46FE-ADB2-5A221C8313EA}" srcId="{290DF97C-1CDB-4232-9390-0A408273A4B2}" destId="{F8108597-CAF4-48FF-97FC-A1DE35D8A94E}" srcOrd="3" destOrd="0" parTransId="{8EA70E2D-96C4-42B1-8AE1-8BDC9B3BFF04}" sibTransId="{800799F3-9BED-4A8C-A95E-F8A258A1FA88}"/>
    <dgm:cxn modelId="{03CB3700-D28F-4E9E-9BE4-3E1D1BFD8BDB}" type="presOf" srcId="{F6CDA1A3-BFC8-489E-B725-608FEB1162EA}" destId="{667E7917-D03A-434A-90D2-39DEB6A87D1C}" srcOrd="0" destOrd="0" presId="urn:microsoft.com/office/officeart/2005/8/layout/cycle3"/>
    <dgm:cxn modelId="{7DC8069B-EBB9-4001-9CCC-A47664BD5F9B}" srcId="{290DF97C-1CDB-4232-9390-0A408273A4B2}" destId="{74AC3520-9E4B-47E3-AB02-5D0200EEB4B6}" srcOrd="2" destOrd="0" parTransId="{4D301133-5598-45B7-81F2-816A368E0326}" sibTransId="{58724A7F-D78A-48D9-B309-D3D0431A774C}"/>
    <dgm:cxn modelId="{6DCEB554-BA09-4A7C-91B7-5743ED6B4D47}" srcId="{290DF97C-1CDB-4232-9390-0A408273A4B2}" destId="{4CB8A080-1353-4C26-9D8B-A0E3F3FE57D7}" srcOrd="0" destOrd="0" parTransId="{8F2BC76D-378F-4ADF-8D74-F2BF4F357478}" sibTransId="{62F8DE2E-802D-49DB-BE0D-B369E88AC77E}"/>
    <dgm:cxn modelId="{D3C7CABF-BECD-48B7-B5B0-C20E9BB6B29D}" type="presParOf" srcId="{6602A275-0E3D-47F6-A2A8-235512497E70}" destId="{B77BD618-C343-4D18-9350-4BA84316E9A7}" srcOrd="0" destOrd="0" presId="urn:microsoft.com/office/officeart/2005/8/layout/cycle3"/>
    <dgm:cxn modelId="{AA652A7E-AA0B-4455-BF88-49ACA8533856}" type="presParOf" srcId="{B77BD618-C343-4D18-9350-4BA84316E9A7}" destId="{2EA5F5F0-9A39-47CA-8337-57DDAE0F903A}" srcOrd="0" destOrd="0" presId="urn:microsoft.com/office/officeart/2005/8/layout/cycle3"/>
    <dgm:cxn modelId="{1CD8487F-37C6-4103-9CD6-A864FCD0B414}" type="presParOf" srcId="{B77BD618-C343-4D18-9350-4BA84316E9A7}" destId="{CB807691-8B93-4472-877B-7C64D60F515E}" srcOrd="1" destOrd="0" presId="urn:microsoft.com/office/officeart/2005/8/layout/cycle3"/>
    <dgm:cxn modelId="{BB991AD5-D85D-41FE-AFF5-4F86EC6EC984}" type="presParOf" srcId="{B77BD618-C343-4D18-9350-4BA84316E9A7}" destId="{667E7917-D03A-434A-90D2-39DEB6A87D1C}" srcOrd="2" destOrd="0" presId="urn:microsoft.com/office/officeart/2005/8/layout/cycle3"/>
    <dgm:cxn modelId="{13CC742F-E524-4515-AF2F-698026961177}" type="presParOf" srcId="{B77BD618-C343-4D18-9350-4BA84316E9A7}" destId="{155277A7-FFDE-4501-8030-342DFBC2A083}" srcOrd="3" destOrd="0" presId="urn:microsoft.com/office/officeart/2005/8/layout/cycle3"/>
    <dgm:cxn modelId="{EAB7FFCE-6557-4581-BEB7-4A524B0D83AB}" type="presParOf" srcId="{B77BD618-C343-4D18-9350-4BA84316E9A7}" destId="{4A41B301-DC61-4B6D-8CA8-4BAE3AA25DB6}" srcOrd="4" destOrd="0" presId="urn:microsoft.com/office/officeart/2005/8/layout/cycle3"/>
    <dgm:cxn modelId="{83A9170B-C1B5-4EDC-AE88-1BE4997693DF}" type="presParOf" srcId="{B77BD618-C343-4D18-9350-4BA84316E9A7}" destId="{28948354-B123-47C3-9703-FCDB9A551FA7}" srcOrd="5"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BBB774-53BE-4062-B6CE-9D0C7D808732}" type="doc">
      <dgm:prSet loTypeId="urn:microsoft.com/office/officeart/2005/8/layout/arrow6" loCatId="process" qsTypeId="urn:microsoft.com/office/officeart/2005/8/quickstyle/3d3" qsCatId="3D" csTypeId="urn:microsoft.com/office/officeart/2005/8/colors/accent0_1" csCatId="mainScheme" phldr="1"/>
      <dgm:spPr/>
      <dgm:t>
        <a:bodyPr/>
        <a:lstStyle/>
        <a:p>
          <a:endParaRPr lang="en-US"/>
        </a:p>
      </dgm:t>
    </dgm:pt>
    <dgm:pt modelId="{28BDCD87-5258-4CF2-9977-B407605010DC}">
      <dgm:prSet phldrT="[Text]"/>
      <dgm:spPr/>
      <dgm:t>
        <a:bodyPr/>
        <a:lstStyle/>
        <a:p>
          <a:endParaRPr lang="en-US" dirty="0"/>
        </a:p>
      </dgm:t>
    </dgm:pt>
    <dgm:pt modelId="{3DFF91B1-B81C-40A7-A455-5F8B9867AEEB}" type="parTrans" cxnId="{46F71CCE-59AC-4D62-888F-8372D82DA005}">
      <dgm:prSet/>
      <dgm:spPr/>
      <dgm:t>
        <a:bodyPr/>
        <a:lstStyle/>
        <a:p>
          <a:endParaRPr lang="en-US"/>
        </a:p>
      </dgm:t>
    </dgm:pt>
    <dgm:pt modelId="{6F8EEB26-BFD0-492F-9B64-BE1F5B2D4267}" type="sibTrans" cxnId="{46F71CCE-59AC-4D62-888F-8372D82DA005}">
      <dgm:prSet/>
      <dgm:spPr/>
      <dgm:t>
        <a:bodyPr/>
        <a:lstStyle/>
        <a:p>
          <a:endParaRPr lang="en-US"/>
        </a:p>
      </dgm:t>
    </dgm:pt>
    <dgm:pt modelId="{40DE2C6C-9DB7-4ED1-B67E-F9723B815079}">
      <dgm:prSet phldrT="[Text]"/>
      <dgm:spPr/>
      <dgm:t>
        <a:bodyPr/>
        <a:lstStyle/>
        <a:p>
          <a:endParaRPr lang="en-US" dirty="0"/>
        </a:p>
      </dgm:t>
    </dgm:pt>
    <dgm:pt modelId="{B814CB71-7450-463F-B88F-AA749ECC68BC}" type="parTrans" cxnId="{AF04BF55-3CA0-465A-B059-FA1B54A54963}">
      <dgm:prSet/>
      <dgm:spPr/>
      <dgm:t>
        <a:bodyPr/>
        <a:lstStyle/>
        <a:p>
          <a:endParaRPr lang="en-US"/>
        </a:p>
      </dgm:t>
    </dgm:pt>
    <dgm:pt modelId="{0D60F523-2B7C-41BD-BBC6-925D450F394D}" type="sibTrans" cxnId="{AF04BF55-3CA0-465A-B059-FA1B54A54963}">
      <dgm:prSet/>
      <dgm:spPr/>
      <dgm:t>
        <a:bodyPr/>
        <a:lstStyle/>
        <a:p>
          <a:endParaRPr lang="en-US"/>
        </a:p>
      </dgm:t>
    </dgm:pt>
    <dgm:pt modelId="{E08697A2-3A42-41CD-8EE7-2336E480CA19}" type="pres">
      <dgm:prSet presAssocID="{37BBB774-53BE-4062-B6CE-9D0C7D808732}" presName="compositeShape" presStyleCnt="0">
        <dgm:presLayoutVars>
          <dgm:chMax val="2"/>
          <dgm:dir/>
          <dgm:resizeHandles val="exact"/>
        </dgm:presLayoutVars>
      </dgm:prSet>
      <dgm:spPr/>
    </dgm:pt>
    <dgm:pt modelId="{4F57CE4E-3799-4F47-9DD8-8B75314B0DEC}" type="pres">
      <dgm:prSet presAssocID="{37BBB774-53BE-4062-B6CE-9D0C7D808732}" presName="ribbon" presStyleLbl="node1" presStyleIdx="0" presStyleCnt="1" custScaleY="126605" custLinFactNeighborX="244" custLinFactNeighborY="10168"/>
      <dgm:spPr>
        <a:solidFill>
          <a:schemeClr val="tx1">
            <a:lumMod val="85000"/>
            <a:lumOff val="15000"/>
          </a:schemeClr>
        </a:solid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8A5CD9B2-A636-4C96-A08B-202071F08D8D}" type="pres">
      <dgm:prSet presAssocID="{37BBB774-53BE-4062-B6CE-9D0C7D808732}" presName="leftArrowText" presStyleLbl="node1" presStyleIdx="0" presStyleCnt="1">
        <dgm:presLayoutVars>
          <dgm:chMax val="0"/>
          <dgm:bulletEnabled val="1"/>
        </dgm:presLayoutVars>
      </dgm:prSet>
      <dgm:spPr/>
    </dgm:pt>
    <dgm:pt modelId="{8403DC2C-1A5C-4FE7-B7FF-F43934366EBE}" type="pres">
      <dgm:prSet presAssocID="{37BBB774-53BE-4062-B6CE-9D0C7D808732}" presName="rightArrowText" presStyleLbl="node1" presStyleIdx="0" presStyleCnt="1">
        <dgm:presLayoutVars>
          <dgm:chMax val="0"/>
          <dgm:bulletEnabled val="1"/>
        </dgm:presLayoutVars>
      </dgm:prSet>
      <dgm:spPr/>
    </dgm:pt>
  </dgm:ptLst>
  <dgm:cxnLst>
    <dgm:cxn modelId="{46F71CCE-59AC-4D62-888F-8372D82DA005}" srcId="{37BBB774-53BE-4062-B6CE-9D0C7D808732}" destId="{28BDCD87-5258-4CF2-9977-B407605010DC}" srcOrd="0" destOrd="0" parTransId="{3DFF91B1-B81C-40A7-A455-5F8B9867AEEB}" sibTransId="{6F8EEB26-BFD0-492F-9B64-BE1F5B2D4267}"/>
    <dgm:cxn modelId="{AF04BF55-3CA0-465A-B059-FA1B54A54963}" srcId="{37BBB774-53BE-4062-B6CE-9D0C7D808732}" destId="{40DE2C6C-9DB7-4ED1-B67E-F9723B815079}" srcOrd="1" destOrd="0" parTransId="{B814CB71-7450-463F-B88F-AA749ECC68BC}" sibTransId="{0D60F523-2B7C-41BD-BBC6-925D450F394D}"/>
    <dgm:cxn modelId="{E1E8A8B6-702F-4175-994E-4DFF6A49D584}" type="presOf" srcId="{37BBB774-53BE-4062-B6CE-9D0C7D808732}" destId="{E08697A2-3A42-41CD-8EE7-2336E480CA19}" srcOrd="0" destOrd="0" presId="urn:microsoft.com/office/officeart/2005/8/layout/arrow6"/>
    <dgm:cxn modelId="{B6835C3B-4DE0-4763-A08A-F793163DBEA1}" type="presOf" srcId="{40DE2C6C-9DB7-4ED1-B67E-F9723B815079}" destId="{8403DC2C-1A5C-4FE7-B7FF-F43934366EBE}" srcOrd="0" destOrd="0" presId="urn:microsoft.com/office/officeart/2005/8/layout/arrow6"/>
    <dgm:cxn modelId="{A3D10D9A-9273-44E6-9366-986C6B253F20}" type="presOf" srcId="{28BDCD87-5258-4CF2-9977-B407605010DC}" destId="{8A5CD9B2-A636-4C96-A08B-202071F08D8D}" srcOrd="0" destOrd="0" presId="urn:microsoft.com/office/officeart/2005/8/layout/arrow6"/>
    <dgm:cxn modelId="{92E2C4B2-A537-4810-874A-C66C5BED6A80}" type="presParOf" srcId="{E08697A2-3A42-41CD-8EE7-2336E480CA19}" destId="{4F57CE4E-3799-4F47-9DD8-8B75314B0DEC}" srcOrd="0" destOrd="0" presId="urn:microsoft.com/office/officeart/2005/8/layout/arrow6"/>
    <dgm:cxn modelId="{F93F822B-2BF9-47F2-92D6-A58A9CFB2E54}" type="presParOf" srcId="{E08697A2-3A42-41CD-8EE7-2336E480CA19}" destId="{8A5CD9B2-A636-4C96-A08B-202071F08D8D}" srcOrd="1" destOrd="0" presId="urn:microsoft.com/office/officeart/2005/8/layout/arrow6"/>
    <dgm:cxn modelId="{57DCC7A4-FE5D-4284-9CBA-E469408FB85E}" type="presParOf" srcId="{E08697A2-3A42-41CD-8EE7-2336E480CA19}" destId="{8403DC2C-1A5C-4FE7-B7FF-F43934366EBE}" srcOrd="2" destOrd="0" presId="urn:microsoft.com/office/officeart/2005/8/layout/arrow6"/>
  </dgm:cxnLst>
  <dgm:bg/>
  <dgm:whole>
    <a:ln w="38100">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07691-8B93-4472-877B-7C64D60F515E}">
      <dsp:nvSpPr>
        <dsp:cNvPr id="0" name=""/>
        <dsp:cNvSpPr/>
      </dsp:nvSpPr>
      <dsp:spPr>
        <a:xfrm>
          <a:off x="1094684" y="-27098"/>
          <a:ext cx="4539453" cy="4539453"/>
        </a:xfrm>
        <a:prstGeom prst="circularArrow">
          <a:avLst>
            <a:gd name="adj1" fmla="val 5544"/>
            <a:gd name="adj2" fmla="val 330680"/>
            <a:gd name="adj3" fmla="val 13800856"/>
            <a:gd name="adj4" fmla="val 17370810"/>
            <a:gd name="adj5" fmla="val 575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A5F5F0-9A39-47CA-8337-57DDAE0F903A}">
      <dsp:nvSpPr>
        <dsp:cNvPr id="0" name=""/>
        <dsp:cNvSpPr/>
      </dsp:nvSpPr>
      <dsp:spPr>
        <a:xfrm>
          <a:off x="2313032" y="48"/>
          <a:ext cx="2102757" cy="1051378"/>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bg1"/>
              </a:solidFill>
            </a:rPr>
            <a:t>Dataset Collection</a:t>
          </a:r>
          <a:endParaRPr lang="en-US" sz="2600" kern="1200" dirty="0">
            <a:solidFill>
              <a:schemeClr val="bg1"/>
            </a:solidFill>
          </a:endParaRPr>
        </a:p>
      </dsp:txBody>
      <dsp:txXfrm>
        <a:off x="2364356" y="51372"/>
        <a:ext cx="2000109" cy="948730"/>
      </dsp:txXfrm>
    </dsp:sp>
    <dsp:sp modelId="{667E7917-D03A-434A-90D2-39DEB6A87D1C}">
      <dsp:nvSpPr>
        <dsp:cNvPr id="0" name=""/>
        <dsp:cNvSpPr/>
      </dsp:nvSpPr>
      <dsp:spPr>
        <a:xfrm>
          <a:off x="4154089" y="1337654"/>
          <a:ext cx="2102757" cy="1051378"/>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bg1"/>
              </a:solidFill>
            </a:rPr>
            <a:t>Annotation Guidelines</a:t>
          </a:r>
          <a:endParaRPr lang="en-US" sz="2600" kern="1200" dirty="0">
            <a:solidFill>
              <a:schemeClr val="bg1"/>
            </a:solidFill>
          </a:endParaRPr>
        </a:p>
      </dsp:txBody>
      <dsp:txXfrm>
        <a:off x="4205413" y="1388978"/>
        <a:ext cx="2000109" cy="948730"/>
      </dsp:txXfrm>
    </dsp:sp>
    <dsp:sp modelId="{155277A7-FFDE-4501-8030-342DFBC2A083}">
      <dsp:nvSpPr>
        <dsp:cNvPr id="0" name=""/>
        <dsp:cNvSpPr/>
      </dsp:nvSpPr>
      <dsp:spPr>
        <a:xfrm>
          <a:off x="3450868" y="3501945"/>
          <a:ext cx="2102757" cy="1051378"/>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bg1"/>
              </a:solidFill>
            </a:rPr>
            <a:t>Annotation Tools</a:t>
          </a:r>
          <a:endParaRPr lang="en-US" sz="2600" kern="1200" dirty="0">
            <a:solidFill>
              <a:schemeClr val="bg1"/>
            </a:solidFill>
          </a:endParaRPr>
        </a:p>
      </dsp:txBody>
      <dsp:txXfrm>
        <a:off x="3502192" y="3553269"/>
        <a:ext cx="2000109" cy="948730"/>
      </dsp:txXfrm>
    </dsp:sp>
    <dsp:sp modelId="{4A41B301-DC61-4B6D-8CA8-4BAE3AA25DB6}">
      <dsp:nvSpPr>
        <dsp:cNvPr id="0" name=""/>
        <dsp:cNvSpPr/>
      </dsp:nvSpPr>
      <dsp:spPr>
        <a:xfrm>
          <a:off x="1175197" y="3501945"/>
          <a:ext cx="2102757" cy="1051378"/>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bg1"/>
              </a:solidFill>
            </a:rPr>
            <a:t>Annotation Types</a:t>
          </a:r>
          <a:endParaRPr lang="en-US" sz="2600" kern="1200" dirty="0">
            <a:solidFill>
              <a:schemeClr val="bg1"/>
            </a:solidFill>
          </a:endParaRPr>
        </a:p>
      </dsp:txBody>
      <dsp:txXfrm>
        <a:off x="1226521" y="3553269"/>
        <a:ext cx="2000109" cy="948730"/>
      </dsp:txXfrm>
    </dsp:sp>
    <dsp:sp modelId="{28948354-B123-47C3-9703-FCDB9A551FA7}">
      <dsp:nvSpPr>
        <dsp:cNvPr id="0" name=""/>
        <dsp:cNvSpPr/>
      </dsp:nvSpPr>
      <dsp:spPr>
        <a:xfrm>
          <a:off x="471976" y="1337654"/>
          <a:ext cx="2102757" cy="1051378"/>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bg1"/>
              </a:solidFill>
            </a:rPr>
            <a:t>Quality Control</a:t>
          </a:r>
          <a:endParaRPr lang="en-US" sz="2600" kern="1200" dirty="0">
            <a:solidFill>
              <a:schemeClr val="bg1"/>
            </a:solidFill>
          </a:endParaRPr>
        </a:p>
      </dsp:txBody>
      <dsp:txXfrm>
        <a:off x="523300" y="1388978"/>
        <a:ext cx="2000109" cy="9487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7CE4E-3799-4F47-9DD8-8B75314B0DEC}">
      <dsp:nvSpPr>
        <dsp:cNvPr id="0" name=""/>
        <dsp:cNvSpPr/>
      </dsp:nvSpPr>
      <dsp:spPr>
        <a:xfrm>
          <a:off x="0" y="7"/>
          <a:ext cx="10699931" cy="5418659"/>
        </a:xfrm>
        <a:prstGeom prst="leftRightRibbon">
          <a:avLst/>
        </a:prstGeom>
        <a:solidFill>
          <a:schemeClr val="tx1">
            <a:lumMod val="85000"/>
            <a:lumOff val="15000"/>
          </a:schemeClr>
        </a:solidFill>
        <a:ln>
          <a:solidFill>
            <a:schemeClr val="bg1"/>
          </a:solid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a:schemeClr val="lt1"/>
        </a:fontRef>
      </dsp:style>
    </dsp:sp>
    <dsp:sp modelId="{8A5CD9B2-A636-4C96-A08B-202071F08D8D}">
      <dsp:nvSpPr>
        <dsp:cNvPr id="0" name=""/>
        <dsp:cNvSpPr/>
      </dsp:nvSpPr>
      <dsp:spPr>
        <a:xfrm>
          <a:off x="1283991" y="1318342"/>
          <a:ext cx="3530977" cy="2097186"/>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231140" rIns="0" bIns="2476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1283991" y="1318342"/>
        <a:ext cx="3530977" cy="2097186"/>
      </dsp:txXfrm>
    </dsp:sp>
    <dsp:sp modelId="{8403DC2C-1A5C-4FE7-B7FF-F43934366EBE}">
      <dsp:nvSpPr>
        <dsp:cNvPr id="0" name=""/>
        <dsp:cNvSpPr/>
      </dsp:nvSpPr>
      <dsp:spPr>
        <a:xfrm>
          <a:off x="5349965" y="2003138"/>
          <a:ext cx="4172973" cy="2097186"/>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231140" rIns="0" bIns="2476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5349965" y="2003138"/>
        <a:ext cx="4172973" cy="2097186"/>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7/18/2023</a:t>
            </a:fld>
            <a:endParaRPr lang="en-US" dirty="0"/>
          </a:p>
        </p:txBody>
      </p:sp>
      <p:sp>
        <p:nvSpPr>
          <p:cNvPr id="4" name="Footer Placeholder 3">
            <a:extLst>
              <a:ext uri="{FF2B5EF4-FFF2-40B4-BE49-F238E27FC236}">
                <a16:creationId xmlns:a16="http://schemas.microsoft.com/office/drawing/2014/main" xmlns=""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7/18/2023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b="0" i="0">
                <a:solidFill>
                  <a:srgbClr val="555555"/>
                </a:solidFill>
                <a:latin typeface="Work Sans"/>
                <a:ea typeface="Work Sans"/>
                <a:cs typeface="Work Sans"/>
                <a:sym typeface="Work Sans"/>
              </a:rPr>
              <a:t>This data can be in the form of images, text, audio, or video, . This data annotation can be done manually by a human or automatically using advanced machine learning algorithms and tools.</a:t>
            </a:r>
            <a:endParaRPr/>
          </a:p>
        </p:txBody>
      </p:sp>
      <p:sp>
        <p:nvSpPr>
          <p:cNvPr id="108" name="Google Shape;10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a:t>
            </a:fld>
            <a:endParaRPr/>
          </a:p>
        </p:txBody>
      </p:sp>
    </p:spTree>
    <p:extLst>
      <p:ext uri="{BB962C8B-B14F-4D97-AF65-F5344CB8AC3E}">
        <p14:creationId xmlns:p14="http://schemas.microsoft.com/office/powerpoint/2010/main" val="915819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496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b="0" i="0">
                <a:solidFill>
                  <a:srgbClr val="555555"/>
                </a:solidFill>
                <a:latin typeface="Work Sans"/>
                <a:ea typeface="Work Sans"/>
                <a:cs typeface="Work Sans"/>
                <a:sym typeface="Work Sans"/>
              </a:rPr>
              <a:t>This data can be in the form of images, text, audio, or video, . This data annotation can be done manually by a human or automatically using advanced machine learning algorithms and tools.</a:t>
            </a:r>
            <a:endParaRPr/>
          </a:p>
        </p:txBody>
      </p:sp>
      <p:sp>
        <p:nvSpPr>
          <p:cNvPr id="108" name="Google Shape;10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29</a:t>
            </a:fld>
            <a:endParaRPr/>
          </a:p>
        </p:txBody>
      </p:sp>
    </p:spTree>
    <p:extLst>
      <p:ext uri="{BB962C8B-B14F-4D97-AF65-F5344CB8AC3E}">
        <p14:creationId xmlns:p14="http://schemas.microsoft.com/office/powerpoint/2010/main" val="91581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739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907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1622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35</a:t>
            </a:fld>
            <a:endParaRPr lang="en-US" dirty="0"/>
          </a:p>
        </p:txBody>
      </p:sp>
    </p:spTree>
    <p:extLst>
      <p:ext uri="{BB962C8B-B14F-4D97-AF65-F5344CB8AC3E}">
        <p14:creationId xmlns:p14="http://schemas.microsoft.com/office/powerpoint/2010/main" val="174446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928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739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977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84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730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3464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20</a:t>
            </a:fld>
            <a:endParaRPr lang="en-US" dirty="0"/>
          </a:p>
        </p:txBody>
      </p:sp>
    </p:spTree>
    <p:extLst>
      <p:ext uri="{BB962C8B-B14F-4D97-AF65-F5344CB8AC3E}">
        <p14:creationId xmlns:p14="http://schemas.microsoft.com/office/powerpoint/2010/main" val="229661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96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xmlns=""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smtClean="0"/>
              <a:t>Click icon to add picture</a:t>
            </a:r>
            <a:endParaRPr lang="en-US" dirty="0"/>
          </a:p>
        </p:txBody>
      </p:sp>
      <p:grpSp>
        <p:nvGrpSpPr>
          <p:cNvPr id="14" name="Group 13">
            <a:extLst>
              <a:ext uri="{FF2B5EF4-FFF2-40B4-BE49-F238E27FC236}">
                <a16:creationId xmlns:a16="http://schemas.microsoft.com/office/drawing/2014/main" xmlns=""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xmlns=""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5" name="Rectangle 14">
              <a:extLst>
                <a:ext uri="{FF2B5EF4-FFF2-40B4-BE49-F238E27FC236}">
                  <a16:creationId xmlns:a16="http://schemas.microsoft.com/office/drawing/2014/main" xmlns=""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xmlns=""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xmlns=""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xmlns=""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4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94519" y="1189038"/>
            <a:ext cx="11002962" cy="49879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a:extLst>
              <a:ext uri="{FF2B5EF4-FFF2-40B4-BE49-F238E27FC236}">
                <a16:creationId xmlns:a16="http://schemas.microsoft.com/office/drawing/2014/main" xmlns="" id="{B44C8ED9-0534-4EC5-8080-49DFF65B3B51}"/>
              </a:ext>
            </a:extLst>
          </p:cNvPr>
          <p:cNvSpPr>
            <a:spLocks noGrp="1"/>
          </p:cNvSpPr>
          <p:nvPr>
            <p:ph type="title" hasCustomPrompt="1"/>
          </p:nvPr>
        </p:nvSpPr>
        <p:spPr>
          <a:xfrm>
            <a:off x="594519" y="0"/>
            <a:ext cx="11002962" cy="1189038"/>
          </a:xfrm>
        </p:spPr>
        <p:txBody>
          <a:bodyPr>
            <a:normAutofit/>
          </a:bodyPr>
          <a:lstStyle>
            <a:lvl1pPr algn="ctr">
              <a:defRPr sz="3600" b="1" spc="300">
                <a:solidFill>
                  <a:schemeClr val="bg1"/>
                </a:solidFill>
                <a:latin typeface="+mn-lt"/>
              </a:defRPr>
            </a:lvl1pPr>
          </a:lstStyle>
          <a:p>
            <a:r>
              <a:rPr lang="en-US" dirty="0"/>
              <a:t>CLICK TO EDIT MASTER TITLE STYLE</a:t>
            </a:r>
          </a:p>
        </p:txBody>
      </p:sp>
      <p:sp>
        <p:nvSpPr>
          <p:cNvPr id="6" name="Footer Placeholder 5">
            <a:extLst>
              <a:ext uri="{FF2B5EF4-FFF2-40B4-BE49-F238E27FC236}">
                <a16:creationId xmlns:a16="http://schemas.microsoft.com/office/drawing/2014/main" xmlns="" id="{5BC6E0AC-4834-46AF-A953-9EE372259DE3}"/>
              </a:ext>
            </a:extLst>
          </p:cNvPr>
          <p:cNvSpPr>
            <a:spLocks noGrp="1"/>
          </p:cNvSpPr>
          <p:nvPr>
            <p:ph type="ftr" sz="quarter" idx="10"/>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0D4F2F3C-7D16-40A3-A7C1-77AE127D5D9A}"/>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56861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xmlns="" id="{B2D9F108-8C30-4BEC-8122-BE263264448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smtClean="0"/>
              <a:t>Click to edit Master title style</a:t>
            </a:r>
            <a:endParaRPr lang="en-US" dirty="0"/>
          </a:p>
        </p:txBody>
      </p:sp>
      <p:sp>
        <p:nvSpPr>
          <p:cNvPr id="2" name="Footer Placeholder 1">
            <a:extLst>
              <a:ext uri="{FF2B5EF4-FFF2-40B4-BE49-F238E27FC236}">
                <a16:creationId xmlns:a16="http://schemas.microsoft.com/office/drawing/2014/main" xmlns=""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xmlns=""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808000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smtClean="0"/>
              <a:t>Click to edit Master title style</a:t>
            </a:r>
            <a:endParaRPr lang="en-US"/>
          </a:p>
        </p:txBody>
      </p:sp>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xmlns=""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xmlns=""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smtClean="0"/>
              <a:t>Click to edit Master text styles</a:t>
            </a:r>
          </a:p>
          <a:p>
            <a:pPr lvl="1">
              <a:lnSpc>
                <a:spcPct val="150000"/>
              </a:lnSpc>
            </a:pPr>
            <a:r>
              <a:rPr lang="en-US" smtClean="0"/>
              <a:t>Second level</a:t>
            </a:r>
          </a:p>
          <a:p>
            <a:pPr lvl="2">
              <a:lnSpc>
                <a:spcPct val="150000"/>
              </a:lnSpc>
            </a:pPr>
            <a:r>
              <a:rPr lang="en-US" smtClean="0"/>
              <a:t>Third level</a:t>
            </a:r>
          </a:p>
          <a:p>
            <a:pPr lvl="3">
              <a:lnSpc>
                <a:spcPct val="150000"/>
              </a:lnSpc>
            </a:pPr>
            <a:r>
              <a:rPr lang="en-US" smtClean="0"/>
              <a:t>Fourth level</a:t>
            </a:r>
          </a:p>
          <a:p>
            <a:pPr lvl="4">
              <a:lnSpc>
                <a:spcPct val="150000"/>
              </a:lnSpc>
            </a:pPr>
            <a:r>
              <a:rPr lang="en-US" smtClean="0"/>
              <a:t>Fifth level</a:t>
            </a:r>
            <a:endParaRPr lang="en-US" dirty="0"/>
          </a:p>
        </p:txBody>
      </p:sp>
      <p:sp>
        <p:nvSpPr>
          <p:cNvPr id="19" name="Content Placeholder 3">
            <a:extLst>
              <a:ext uri="{FF2B5EF4-FFF2-40B4-BE49-F238E27FC236}">
                <a16:creationId xmlns:a16="http://schemas.microsoft.com/office/drawing/2014/main" xmlns=""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smtClean="0"/>
              <a:t>Click to edit Master text styles</a:t>
            </a:r>
          </a:p>
          <a:p>
            <a:pPr lvl="1">
              <a:lnSpc>
                <a:spcPct val="150000"/>
              </a:lnSpc>
            </a:pPr>
            <a:r>
              <a:rPr lang="en-US" smtClean="0"/>
              <a:t>Second level</a:t>
            </a:r>
          </a:p>
          <a:p>
            <a:pPr lvl="2">
              <a:lnSpc>
                <a:spcPct val="150000"/>
              </a:lnSpc>
            </a:pPr>
            <a:r>
              <a:rPr lang="en-US" smtClean="0"/>
              <a:t>Third level</a:t>
            </a:r>
          </a:p>
          <a:p>
            <a:pPr lvl="3">
              <a:lnSpc>
                <a:spcPct val="150000"/>
              </a:lnSpc>
            </a:pPr>
            <a:r>
              <a:rPr lang="en-US" smtClean="0"/>
              <a:t>Fourth level</a:t>
            </a:r>
          </a:p>
          <a:p>
            <a:pPr lvl="4">
              <a:lnSpc>
                <a:spcPct val="150000"/>
              </a:lnSpc>
            </a:pPr>
            <a:r>
              <a:rPr lang="en-US" smtClean="0"/>
              <a:t>Fifth level</a:t>
            </a:r>
            <a:endParaRPr lang="en-US" dirty="0"/>
          </a:p>
        </p:txBody>
      </p:sp>
    </p:spTree>
    <p:extLst>
      <p:ext uri="{BB962C8B-B14F-4D97-AF65-F5344CB8AC3E}">
        <p14:creationId xmlns:p14="http://schemas.microsoft.com/office/powerpoint/2010/main" val="3815244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smtClean="0"/>
              <a:t>Click to edit Master title style</a:t>
            </a:r>
            <a:endParaRPr lang="en-US"/>
          </a:p>
        </p:txBody>
      </p:sp>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xmlns=""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xmlns=""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smtClean="0"/>
              <a:t>Click to edit Master text styles</a:t>
            </a:r>
          </a:p>
        </p:txBody>
      </p:sp>
      <p:sp>
        <p:nvSpPr>
          <p:cNvPr id="15" name="Content Placeholder 5">
            <a:extLst>
              <a:ext uri="{FF2B5EF4-FFF2-40B4-BE49-F238E27FC236}">
                <a16:creationId xmlns:a16="http://schemas.microsoft.com/office/drawing/2014/main" xmlns=""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smtClean="0"/>
              <a:t>Click to 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smtClean="0"/>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smtClean="0"/>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smtClean="0"/>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smtClean="0"/>
              <a:t>Fifth level</a:t>
            </a:r>
            <a:endParaRPr lang="en-US" dirty="0"/>
          </a:p>
        </p:txBody>
      </p:sp>
    </p:spTree>
    <p:extLst>
      <p:ext uri="{BB962C8B-B14F-4D97-AF65-F5344CB8AC3E}">
        <p14:creationId xmlns:p14="http://schemas.microsoft.com/office/powerpoint/2010/main" val="1696335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xmlns=""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xmlns=""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a:extLst>
              <a:ext uri="{FF2B5EF4-FFF2-40B4-BE49-F238E27FC236}">
                <a16:creationId xmlns:a16="http://schemas.microsoft.com/office/drawing/2014/main" xmlns=""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xmlns=""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xmlns=""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xmlns=""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xmlns=""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a:extLst>
              <a:ext uri="{FF2B5EF4-FFF2-40B4-BE49-F238E27FC236}">
                <a16:creationId xmlns:a16="http://schemas.microsoft.com/office/drawing/2014/main" xmlns=""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smtClean="0"/>
              <a:t>Click to edit Master title style</a:t>
            </a:r>
            <a:endParaRPr lang="en-US" dirty="0"/>
          </a:p>
        </p:txBody>
      </p:sp>
    </p:spTree>
    <p:extLst>
      <p:ext uri="{BB962C8B-B14F-4D97-AF65-F5344CB8AC3E}">
        <p14:creationId xmlns:p14="http://schemas.microsoft.com/office/powerpoint/2010/main" val="427291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xmlns=""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xmlns="" id="{0A66073F-5CD2-4EAC-890A-F6BB43D2BD67}"/>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49817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xmlns=""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xmlns="" id="{0A66073F-5CD2-4EAC-890A-F6BB43D2BD67}"/>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805804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78571B4-4133-4DE5-AD8F-A341842CBE58}"/>
              </a:ext>
            </a:extLst>
          </p:cNvPr>
          <p:cNvSpPr>
            <a:spLocks noGrp="1"/>
          </p:cNvSpPr>
          <p:nvPr>
            <p:ph type="ftr" sz="quarter" idx="10"/>
          </p:nvPr>
        </p:nvSpPr>
        <p:spPr/>
        <p:txBody>
          <a:bodyPr/>
          <a:lstStyle/>
          <a:p>
            <a:r>
              <a:rPr lang="en-US" dirty="0"/>
              <a:t>Add a Footer</a:t>
            </a:r>
          </a:p>
        </p:txBody>
      </p:sp>
      <p:sp>
        <p:nvSpPr>
          <p:cNvPr id="7" name="Slide Number Placeholder 6">
            <a:extLst>
              <a:ext uri="{FF2B5EF4-FFF2-40B4-BE49-F238E27FC236}">
                <a16:creationId xmlns:a16="http://schemas.microsoft.com/office/drawing/2014/main" xmlns=""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1251678" y="382385"/>
            <a:ext cx="10178400" cy="1492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1251678" y="2286001"/>
            <a:ext cx="10178400" cy="35937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700"/>
              </a:spcBef>
              <a:spcAft>
                <a:spcPts val="0"/>
              </a:spcAft>
              <a:buSzPts val="1800"/>
              <a:buChar char="•"/>
              <a:defRPr/>
            </a:lvl1pPr>
            <a:lvl2pPr marL="914400" lvl="1" indent="-342900" algn="l" rtl="0">
              <a:lnSpc>
                <a:spcPct val="110000"/>
              </a:lnSpc>
              <a:spcBef>
                <a:spcPts val="700"/>
              </a:spcBef>
              <a:spcAft>
                <a:spcPts val="0"/>
              </a:spcAft>
              <a:buSzPts val="1800"/>
              <a:buChar char="–"/>
              <a:defRPr/>
            </a:lvl2pPr>
            <a:lvl3pPr marL="1371600" lvl="2" indent="-342900" algn="l" rtl="0">
              <a:lnSpc>
                <a:spcPct val="110000"/>
              </a:lnSpc>
              <a:spcBef>
                <a:spcPts val="700"/>
              </a:spcBef>
              <a:spcAft>
                <a:spcPts val="0"/>
              </a:spcAft>
              <a:buSzPts val="1800"/>
              <a:buChar char="•"/>
              <a:defRPr/>
            </a:lvl3pPr>
            <a:lvl4pPr marL="1828800" lvl="3" indent="-342900" algn="l" rtl="0">
              <a:lnSpc>
                <a:spcPct val="110000"/>
              </a:lnSpc>
              <a:spcBef>
                <a:spcPts val="700"/>
              </a:spcBef>
              <a:spcAft>
                <a:spcPts val="0"/>
              </a:spcAft>
              <a:buSzPts val="1800"/>
              <a:buChar char="–"/>
              <a:defRPr/>
            </a:lvl4pPr>
            <a:lvl5pPr marL="2286000" lvl="4" indent="-342900" algn="l" rtl="0">
              <a:lnSpc>
                <a:spcPct val="110000"/>
              </a:lnSpc>
              <a:spcBef>
                <a:spcPts val="700"/>
              </a:spcBef>
              <a:spcAft>
                <a:spcPts val="0"/>
              </a:spcAft>
              <a:buSzPts val="1800"/>
              <a:buChar char="•"/>
              <a:defRPr/>
            </a:lvl5pPr>
            <a:lvl6pPr marL="2743200" lvl="5" indent="-342900" algn="l" rtl="0">
              <a:lnSpc>
                <a:spcPct val="110000"/>
              </a:lnSpc>
              <a:spcBef>
                <a:spcPts val="700"/>
              </a:spcBef>
              <a:spcAft>
                <a:spcPts val="0"/>
              </a:spcAft>
              <a:buSzPts val="1800"/>
              <a:buChar char="–"/>
              <a:defRPr/>
            </a:lvl6pPr>
            <a:lvl7pPr marL="3200400" lvl="6" indent="-342900" algn="l" rtl="0">
              <a:lnSpc>
                <a:spcPct val="110000"/>
              </a:lnSpc>
              <a:spcBef>
                <a:spcPts val="700"/>
              </a:spcBef>
              <a:spcAft>
                <a:spcPts val="0"/>
              </a:spcAft>
              <a:buSzPts val="1800"/>
              <a:buChar char="•"/>
              <a:defRPr/>
            </a:lvl7pPr>
            <a:lvl8pPr marL="3657600" lvl="7" indent="-342900" algn="l" rtl="0">
              <a:lnSpc>
                <a:spcPct val="110000"/>
              </a:lnSpc>
              <a:spcBef>
                <a:spcPts val="700"/>
              </a:spcBef>
              <a:spcAft>
                <a:spcPts val="0"/>
              </a:spcAft>
              <a:buSzPts val="1800"/>
              <a:buChar char="–"/>
              <a:defRPr/>
            </a:lvl8pPr>
            <a:lvl9pPr marL="4114800" lvl="8" indent="-342900" algn="l" rtl="0">
              <a:lnSpc>
                <a:spcPct val="110000"/>
              </a:lnSpc>
              <a:spcBef>
                <a:spcPts val="700"/>
              </a:spcBef>
              <a:spcAft>
                <a:spcPts val="0"/>
              </a:spcAft>
              <a:buSzPts val="1800"/>
              <a:buChar char="•"/>
              <a:defRPr/>
            </a:lvl9pPr>
          </a:lstStyle>
          <a:p>
            <a:endParaRPr/>
          </a:p>
        </p:txBody>
      </p:sp>
      <p:sp>
        <p:nvSpPr>
          <p:cNvPr id="28" name="Google Shape;28;p3"/>
          <p:cNvSpPr txBox="1">
            <a:spLocks noGrp="1"/>
          </p:cNvSpPr>
          <p:nvPr>
            <p:ph type="dt" idx="10"/>
          </p:nvPr>
        </p:nvSpPr>
        <p:spPr>
          <a:xfrm>
            <a:off x="1251678" y="6375679"/>
            <a:ext cx="2329800" cy="348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4038600" y="6375679"/>
            <a:ext cx="4114800" cy="345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8610601" y="6375679"/>
            <a:ext cx="2819400" cy="345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198632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xmlns=""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smtClean="0"/>
              <a:t>Click icon to add picture</a:t>
            </a:r>
            <a:endParaRPr lang="en-US" dirty="0"/>
          </a:p>
        </p:txBody>
      </p:sp>
      <p:sp>
        <p:nvSpPr>
          <p:cNvPr id="2" name="Title 1">
            <a:extLst>
              <a:ext uri="{FF2B5EF4-FFF2-40B4-BE49-F238E27FC236}">
                <a16:creationId xmlns:a16="http://schemas.microsoft.com/office/drawing/2014/main" xmlns=""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ACDD89F3-6B87-4C54-83B9-A6481CB4FC3A}"/>
              </a:ext>
            </a:extLst>
          </p:cNvPr>
          <p:cNvSpPr>
            <a:spLocks noGrp="1"/>
          </p:cNvSpPr>
          <p:nvPr>
            <p:ph idx="1"/>
          </p:nvPr>
        </p:nvSpPr>
        <p:spPr>
          <a:xfrm>
            <a:off x="7639394" y="365125"/>
            <a:ext cx="4114801"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Graphic 10">
            <a:extLst>
              <a:ext uri="{FF2B5EF4-FFF2-40B4-BE49-F238E27FC236}">
                <a16:creationId xmlns:a16="http://schemas.microsoft.com/office/drawing/2014/main" xmlns="" id="{479D679C-E90D-4916-BCE6-71C32B831EC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xmlns="" id="{39C200B3-102B-4BB6-AEB0-D99EE027F096}"/>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xmlns=""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1_Two Content">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251678" y="382385"/>
            <a:ext cx="10178400" cy="1492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1257300" y="2286000"/>
            <a:ext cx="4800600" cy="36195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700"/>
              </a:spcBef>
              <a:spcAft>
                <a:spcPts val="0"/>
              </a:spcAft>
              <a:buSzPts val="1800"/>
              <a:buChar char="•"/>
              <a:defRPr/>
            </a:lvl1pPr>
            <a:lvl2pPr marL="914400" lvl="1" indent="-342900" algn="l" rtl="0">
              <a:lnSpc>
                <a:spcPct val="110000"/>
              </a:lnSpc>
              <a:spcBef>
                <a:spcPts val="700"/>
              </a:spcBef>
              <a:spcAft>
                <a:spcPts val="0"/>
              </a:spcAft>
              <a:buSzPts val="1800"/>
              <a:buChar char="–"/>
              <a:defRPr/>
            </a:lvl2pPr>
            <a:lvl3pPr marL="1371600" lvl="2" indent="-342900" algn="l" rtl="0">
              <a:lnSpc>
                <a:spcPct val="110000"/>
              </a:lnSpc>
              <a:spcBef>
                <a:spcPts val="700"/>
              </a:spcBef>
              <a:spcAft>
                <a:spcPts val="0"/>
              </a:spcAft>
              <a:buSzPts val="1800"/>
              <a:buChar char="•"/>
              <a:defRPr/>
            </a:lvl3pPr>
            <a:lvl4pPr marL="1828800" lvl="3" indent="-342900" algn="l" rtl="0">
              <a:lnSpc>
                <a:spcPct val="110000"/>
              </a:lnSpc>
              <a:spcBef>
                <a:spcPts val="700"/>
              </a:spcBef>
              <a:spcAft>
                <a:spcPts val="0"/>
              </a:spcAft>
              <a:buSzPts val="1800"/>
              <a:buChar char="–"/>
              <a:defRPr/>
            </a:lvl4pPr>
            <a:lvl5pPr marL="2286000" lvl="4" indent="-342900" algn="l" rtl="0">
              <a:lnSpc>
                <a:spcPct val="110000"/>
              </a:lnSpc>
              <a:spcBef>
                <a:spcPts val="700"/>
              </a:spcBef>
              <a:spcAft>
                <a:spcPts val="0"/>
              </a:spcAft>
              <a:buSzPts val="1800"/>
              <a:buChar char="•"/>
              <a:defRPr/>
            </a:lvl5pPr>
            <a:lvl6pPr marL="2743200" lvl="5" indent="-342900" algn="l" rtl="0">
              <a:lnSpc>
                <a:spcPct val="110000"/>
              </a:lnSpc>
              <a:spcBef>
                <a:spcPts val="700"/>
              </a:spcBef>
              <a:spcAft>
                <a:spcPts val="0"/>
              </a:spcAft>
              <a:buSzPts val="1800"/>
              <a:buChar char="–"/>
              <a:defRPr/>
            </a:lvl6pPr>
            <a:lvl7pPr marL="3200400" lvl="6" indent="-342900" algn="l" rtl="0">
              <a:lnSpc>
                <a:spcPct val="110000"/>
              </a:lnSpc>
              <a:spcBef>
                <a:spcPts val="700"/>
              </a:spcBef>
              <a:spcAft>
                <a:spcPts val="0"/>
              </a:spcAft>
              <a:buSzPts val="1800"/>
              <a:buChar char="•"/>
              <a:defRPr/>
            </a:lvl7pPr>
            <a:lvl8pPr marL="3657600" lvl="7" indent="-342900" algn="l" rtl="0">
              <a:lnSpc>
                <a:spcPct val="110000"/>
              </a:lnSpc>
              <a:spcBef>
                <a:spcPts val="700"/>
              </a:spcBef>
              <a:spcAft>
                <a:spcPts val="0"/>
              </a:spcAft>
              <a:buSzPts val="1800"/>
              <a:buChar char="–"/>
              <a:defRPr/>
            </a:lvl8pPr>
            <a:lvl9pPr marL="4114800" lvl="8" indent="-342900" algn="l" rtl="0">
              <a:lnSpc>
                <a:spcPct val="110000"/>
              </a:lnSpc>
              <a:spcBef>
                <a:spcPts val="700"/>
              </a:spcBef>
              <a:spcAft>
                <a:spcPts val="0"/>
              </a:spcAft>
              <a:buSzPts val="1800"/>
              <a:buChar char="•"/>
              <a:defRPr/>
            </a:lvl9pPr>
          </a:lstStyle>
          <a:p>
            <a:endParaRPr/>
          </a:p>
        </p:txBody>
      </p:sp>
      <p:sp>
        <p:nvSpPr>
          <p:cNvPr id="43" name="Google Shape;43;p5"/>
          <p:cNvSpPr txBox="1">
            <a:spLocks noGrp="1"/>
          </p:cNvSpPr>
          <p:nvPr>
            <p:ph type="body" idx="2"/>
          </p:nvPr>
        </p:nvSpPr>
        <p:spPr>
          <a:xfrm>
            <a:off x="6647796" y="2286000"/>
            <a:ext cx="4800600" cy="36195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700"/>
              </a:spcBef>
              <a:spcAft>
                <a:spcPts val="0"/>
              </a:spcAft>
              <a:buSzPts val="1800"/>
              <a:buChar char="•"/>
              <a:defRPr/>
            </a:lvl1pPr>
            <a:lvl2pPr marL="914400" lvl="1" indent="-342900" algn="l" rtl="0">
              <a:lnSpc>
                <a:spcPct val="110000"/>
              </a:lnSpc>
              <a:spcBef>
                <a:spcPts val="700"/>
              </a:spcBef>
              <a:spcAft>
                <a:spcPts val="0"/>
              </a:spcAft>
              <a:buSzPts val="1800"/>
              <a:buChar char="–"/>
              <a:defRPr/>
            </a:lvl2pPr>
            <a:lvl3pPr marL="1371600" lvl="2" indent="-342900" algn="l" rtl="0">
              <a:lnSpc>
                <a:spcPct val="110000"/>
              </a:lnSpc>
              <a:spcBef>
                <a:spcPts val="700"/>
              </a:spcBef>
              <a:spcAft>
                <a:spcPts val="0"/>
              </a:spcAft>
              <a:buSzPts val="1800"/>
              <a:buChar char="•"/>
              <a:defRPr/>
            </a:lvl3pPr>
            <a:lvl4pPr marL="1828800" lvl="3" indent="-342900" algn="l" rtl="0">
              <a:lnSpc>
                <a:spcPct val="110000"/>
              </a:lnSpc>
              <a:spcBef>
                <a:spcPts val="700"/>
              </a:spcBef>
              <a:spcAft>
                <a:spcPts val="0"/>
              </a:spcAft>
              <a:buSzPts val="1800"/>
              <a:buChar char="–"/>
              <a:defRPr/>
            </a:lvl4pPr>
            <a:lvl5pPr marL="2286000" lvl="4" indent="-342900" algn="l" rtl="0">
              <a:lnSpc>
                <a:spcPct val="110000"/>
              </a:lnSpc>
              <a:spcBef>
                <a:spcPts val="700"/>
              </a:spcBef>
              <a:spcAft>
                <a:spcPts val="0"/>
              </a:spcAft>
              <a:buSzPts val="1800"/>
              <a:buChar char="•"/>
              <a:defRPr/>
            </a:lvl5pPr>
            <a:lvl6pPr marL="2743200" lvl="5" indent="-342900" algn="l" rtl="0">
              <a:lnSpc>
                <a:spcPct val="110000"/>
              </a:lnSpc>
              <a:spcBef>
                <a:spcPts val="700"/>
              </a:spcBef>
              <a:spcAft>
                <a:spcPts val="0"/>
              </a:spcAft>
              <a:buSzPts val="1800"/>
              <a:buChar char="–"/>
              <a:defRPr/>
            </a:lvl6pPr>
            <a:lvl7pPr marL="3200400" lvl="6" indent="-342900" algn="l" rtl="0">
              <a:lnSpc>
                <a:spcPct val="110000"/>
              </a:lnSpc>
              <a:spcBef>
                <a:spcPts val="700"/>
              </a:spcBef>
              <a:spcAft>
                <a:spcPts val="0"/>
              </a:spcAft>
              <a:buSzPts val="1800"/>
              <a:buChar char="•"/>
              <a:defRPr/>
            </a:lvl7pPr>
            <a:lvl8pPr marL="3657600" lvl="7" indent="-342900" algn="l" rtl="0">
              <a:lnSpc>
                <a:spcPct val="110000"/>
              </a:lnSpc>
              <a:spcBef>
                <a:spcPts val="700"/>
              </a:spcBef>
              <a:spcAft>
                <a:spcPts val="0"/>
              </a:spcAft>
              <a:buSzPts val="1800"/>
              <a:buChar char="–"/>
              <a:defRPr/>
            </a:lvl8pPr>
            <a:lvl9pPr marL="4114800" lvl="8" indent="-342900" algn="l" rtl="0">
              <a:lnSpc>
                <a:spcPct val="110000"/>
              </a:lnSpc>
              <a:spcBef>
                <a:spcPts val="700"/>
              </a:spcBef>
              <a:spcAft>
                <a:spcPts val="0"/>
              </a:spcAft>
              <a:buSzPts val="1800"/>
              <a:buChar char="•"/>
              <a:defRPr/>
            </a:lvl9pPr>
          </a:lstStyle>
          <a:p>
            <a:endParaRPr/>
          </a:p>
        </p:txBody>
      </p:sp>
      <p:sp>
        <p:nvSpPr>
          <p:cNvPr id="44" name="Google Shape;44;p5"/>
          <p:cNvSpPr txBox="1">
            <a:spLocks noGrp="1"/>
          </p:cNvSpPr>
          <p:nvPr>
            <p:ph type="dt" idx="10"/>
          </p:nvPr>
        </p:nvSpPr>
        <p:spPr>
          <a:xfrm>
            <a:off x="1251678" y="6375679"/>
            <a:ext cx="2329800" cy="348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4038600" y="6375679"/>
            <a:ext cx="4114800" cy="345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8610601" y="6375679"/>
            <a:ext cx="2819400" cy="345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1060782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xmlns=""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smtClean="0"/>
              <a:t>Click icon to add picture</a:t>
            </a:r>
            <a:endParaRPr lang="en-US" dirty="0"/>
          </a:p>
        </p:txBody>
      </p:sp>
      <p:grpSp>
        <p:nvGrpSpPr>
          <p:cNvPr id="12" name="Group 11">
            <a:extLst>
              <a:ext uri="{FF2B5EF4-FFF2-40B4-BE49-F238E27FC236}">
                <a16:creationId xmlns:a16="http://schemas.microsoft.com/office/drawing/2014/main" xmlns=""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xmlns=""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pic>
          <p:nvPicPr>
            <p:cNvPr id="15" name="Graphic 14">
              <a:extLst>
                <a:ext uri="{FF2B5EF4-FFF2-40B4-BE49-F238E27FC236}">
                  <a16:creationId xmlns:a16="http://schemas.microsoft.com/office/drawing/2014/main" xmlns="" id="{E66B1E37-8CEC-44ED-A239-C755B72AC61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xmlns=""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grpSp>
      <p:sp>
        <p:nvSpPr>
          <p:cNvPr id="16" name="Title 1">
            <a:extLst>
              <a:ext uri="{FF2B5EF4-FFF2-40B4-BE49-F238E27FC236}">
                <a16:creationId xmlns:a16="http://schemas.microsoft.com/office/drawing/2014/main" xmlns=""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smtClean="0"/>
              <a:t>Click to edit Master title style</a:t>
            </a:r>
            <a:endParaRPr lang="en-US" dirty="0"/>
          </a:p>
        </p:txBody>
      </p:sp>
      <p:sp>
        <p:nvSpPr>
          <p:cNvPr id="17" name="Text Placeholder 2">
            <a:extLst>
              <a:ext uri="{FF2B5EF4-FFF2-40B4-BE49-F238E27FC236}">
                <a16:creationId xmlns:a16="http://schemas.microsoft.com/office/drawing/2014/main" xmlns=""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xmlns="" id="{6AADF661-E593-4423-A8A8-F22C94390782}"/>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xmlns=""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smtClean="0"/>
              <a:t>Click icon to add picture</a:t>
            </a:r>
            <a:endParaRPr lang="en-US" dirty="0"/>
          </a:p>
        </p:txBody>
      </p:sp>
      <p:grpSp>
        <p:nvGrpSpPr>
          <p:cNvPr id="14" name="Group 13">
            <a:extLst>
              <a:ext uri="{FF2B5EF4-FFF2-40B4-BE49-F238E27FC236}">
                <a16:creationId xmlns:a16="http://schemas.microsoft.com/office/drawing/2014/main" xmlns=""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7" name="Graphic 16">
              <a:extLst>
                <a:ext uri="{FF2B5EF4-FFF2-40B4-BE49-F238E27FC236}">
                  <a16:creationId xmlns:a16="http://schemas.microsoft.com/office/drawing/2014/main" xmlns="" id="{B2D9F108-8C30-4BEC-8122-BE263264448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8" name="Title 1">
            <a:extLst>
              <a:ext uri="{FF2B5EF4-FFF2-40B4-BE49-F238E27FC236}">
                <a16:creationId xmlns:a16="http://schemas.microsoft.com/office/drawing/2014/main" xmlns=""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smtClean="0"/>
              <a:t>Click to edit Master title style</a:t>
            </a:r>
            <a:endParaRPr lang="en-US" dirty="0"/>
          </a:p>
        </p:txBody>
      </p:sp>
      <p:sp>
        <p:nvSpPr>
          <p:cNvPr id="22" name="Text Placeholder 2">
            <a:extLst>
              <a:ext uri="{FF2B5EF4-FFF2-40B4-BE49-F238E27FC236}">
                <a16:creationId xmlns:a16="http://schemas.microsoft.com/office/drawing/2014/main" xmlns=""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xmlns=""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xmlns=""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2">
            <a:extLst>
              <a:ext uri="{FF2B5EF4-FFF2-40B4-BE49-F238E27FC236}">
                <a16:creationId xmlns:a16="http://schemas.microsoft.com/office/drawing/2014/main" xmlns=""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a:extLst>
              <a:ext uri="{FF2B5EF4-FFF2-40B4-BE49-F238E27FC236}">
                <a16:creationId xmlns:a16="http://schemas.microsoft.com/office/drawing/2014/main" xmlns=""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icture Placeholder 13">
            <a:extLst>
              <a:ext uri="{FF2B5EF4-FFF2-40B4-BE49-F238E27FC236}">
                <a16:creationId xmlns:a16="http://schemas.microsoft.com/office/drawing/2014/main" xmlns=""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smtClean="0"/>
              <a:t>Click icon to add picture</a:t>
            </a: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smtClean="0"/>
              <a:t>Click to edit Master title style</a:t>
            </a:r>
            <a:endParaRPr lang="en-US"/>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BD40C7A-92CE-46D6-B056-C75D736633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xmlns="" id="{C2877C5F-FF39-4400-9C13-0D7F04A0C78F}"/>
              </a:ext>
            </a:extLst>
          </p:cNvPr>
          <p:cNvSpPr/>
          <p:nvPr userDrawn="1"/>
        </p:nvSpPr>
        <p:spPr>
          <a:xfrm>
            <a:off x="6727371" y="54430"/>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xmlns=""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3" name="Rectangle 12">
            <a:extLst>
              <a:ext uri="{FF2B5EF4-FFF2-40B4-BE49-F238E27FC236}">
                <a16:creationId xmlns:a16="http://schemas.microsoft.com/office/drawing/2014/main" xmlns=""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xmlns="" id="{9B7F3105-8D8F-4FF3-9A7F-0F067BB810A1}"/>
              </a:ext>
            </a:extLst>
          </p:cNvPr>
          <p:cNvSpPr>
            <a:spLocks noGrp="1"/>
          </p:cNvSpPr>
          <p:nvPr>
            <p:ph type="ftr" sz="quarter" idx="14"/>
          </p:nvPr>
        </p:nvSpPr>
        <p:spPr/>
        <p:txBody>
          <a:bodyPr/>
          <a:lstStyle/>
          <a:p>
            <a:r>
              <a:rPr lang="en-US" dirty="0"/>
              <a:t>Add a Footer</a:t>
            </a:r>
          </a:p>
        </p:txBody>
      </p:sp>
      <p:sp>
        <p:nvSpPr>
          <p:cNvPr id="4" name="Text Placeholder 3">
            <a:extLst>
              <a:ext uri="{FF2B5EF4-FFF2-40B4-BE49-F238E27FC236}">
                <a16:creationId xmlns:a16="http://schemas.microsoft.com/office/drawing/2014/main" xmlns=""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a:extLst>
              <a:ext uri="{FF2B5EF4-FFF2-40B4-BE49-F238E27FC236}">
                <a16:creationId xmlns:a16="http://schemas.microsoft.com/office/drawing/2014/main" xmlns=""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xmlns=""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xmlns=""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smtClean="0"/>
              <a:t>Click icon to add picture</a:t>
            </a:r>
            <a:endParaRPr lang="en-US" dirty="0"/>
          </a:p>
        </p:txBody>
      </p:sp>
      <p:grpSp>
        <p:nvGrpSpPr>
          <p:cNvPr id="5" name="Group 4">
            <a:extLst>
              <a:ext uri="{FF2B5EF4-FFF2-40B4-BE49-F238E27FC236}">
                <a16:creationId xmlns:a16="http://schemas.microsoft.com/office/drawing/2014/main" xmlns="" id="{1E8CB484-5390-4B2F-9BFB-D0733BEE88A5}"/>
              </a:ext>
            </a:extLst>
          </p:cNvPr>
          <p:cNvGrpSpPr/>
          <p:nvPr userDrawn="1"/>
        </p:nvGrpSpPr>
        <p:grpSpPr>
          <a:xfrm flipH="1">
            <a:off x="4115984" y="252563"/>
            <a:ext cx="7433283" cy="5995838"/>
            <a:chOff x="252031" y="391887"/>
            <a:chExt cx="7433283" cy="6215741"/>
          </a:xfrm>
        </p:grpSpPr>
        <p:sp>
          <p:nvSpPr>
            <p:cNvPr id="24" name="Rectangle 23">
              <a:extLst>
                <a:ext uri="{FF2B5EF4-FFF2-40B4-BE49-F238E27FC236}">
                  <a16:creationId xmlns:a16="http://schemas.microsoft.com/office/drawing/2014/main" xmlns=""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xmlns=""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Footer Placeholder 3">
            <a:extLst>
              <a:ext uri="{FF2B5EF4-FFF2-40B4-BE49-F238E27FC236}">
                <a16:creationId xmlns:a16="http://schemas.microsoft.com/office/drawing/2014/main" xmlns="" id="{7BFE929D-DC77-46CA-82A0-DBC67BEA93A1}"/>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04A17937-35A7-4492-BF9B-0912A22FF3F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666008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C42E9CCD-6BB8-4209-A6BA-851867956084}"/>
              </a:ext>
            </a:extLst>
          </p:cNvPr>
          <p:cNvSpPr>
            <a:spLocks noGrp="1"/>
          </p:cNvSpPr>
          <p:nvPr>
            <p:ph sz="quarter" idx="16"/>
          </p:nvPr>
        </p:nvSpPr>
        <p:spPr>
          <a:xfrm>
            <a:off x="6400191" y="470641"/>
            <a:ext cx="5220309" cy="59167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a:extLst>
              <a:ext uri="{FF2B5EF4-FFF2-40B4-BE49-F238E27FC236}">
                <a16:creationId xmlns:a16="http://schemas.microsoft.com/office/drawing/2014/main" xmlns=""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xmlns=""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xmlns=""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xmlns="" id="{15311BA1-4F61-4FA7-9C20-685B3689CAEF}"/>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xmlns=""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ar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a:solidFill>
            <a:schemeClr val="bg1">
              <a:lumMod val="50000"/>
            </a:schemeClr>
          </a:solidFill>
        </p:spPr>
        <p:txBody>
          <a:bodyPr/>
          <a:lstStyle/>
          <a:p>
            <a:r>
              <a:rPr lang="en-US" smtClean="0"/>
              <a:t>Click icon to add picture</a:t>
            </a:r>
            <a:endParaRPr lang="en-US" dirty="0"/>
          </a:p>
        </p:txBody>
      </p:sp>
      <p:sp>
        <p:nvSpPr>
          <p:cNvPr id="2" name="Footer Placeholder 1">
            <a:extLst>
              <a:ext uri="{FF2B5EF4-FFF2-40B4-BE49-F238E27FC236}">
                <a16:creationId xmlns:a16="http://schemas.microsoft.com/office/drawing/2014/main" xmlns="" id="{D56B8994-D221-4700-A133-4FCBC9C9406C}"/>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xmlns="" id="{CCBE36DC-B3F9-4725-94B8-EAD411EC2417}"/>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5" name="Title 4">
            <a:extLst>
              <a:ext uri="{FF2B5EF4-FFF2-40B4-BE49-F238E27FC236}">
                <a16:creationId xmlns:a16="http://schemas.microsoft.com/office/drawing/2014/main" xmlns="" id="{AF50108F-20E3-412D-860B-14CB11988FEE}"/>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541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xmlns=""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a:extLst>
              <a:ext uri="{FF2B5EF4-FFF2-40B4-BE49-F238E27FC236}">
                <a16:creationId xmlns:a16="http://schemas.microsoft.com/office/drawing/2014/main" xmlns=""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Add a Footer</a:t>
            </a:r>
          </a:p>
        </p:txBody>
      </p:sp>
      <p:sp>
        <p:nvSpPr>
          <p:cNvPr id="9" name="Rectangle: Single Corner Snipped 8">
            <a:extLst>
              <a:ext uri="{FF2B5EF4-FFF2-40B4-BE49-F238E27FC236}">
                <a16:creationId xmlns:a16="http://schemas.microsoft.com/office/drawing/2014/main" xmlns="" id="{7166C798-72CE-4F2D-9A04-013F24A2659F}"/>
              </a:ext>
            </a:extLst>
          </p:cNvPr>
          <p:cNvSpPr/>
          <p:nvPr userDrawn="1"/>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Slide Number Placeholder 5">
            <a:extLst>
              <a:ext uri="{FF2B5EF4-FFF2-40B4-BE49-F238E27FC236}">
                <a16:creationId xmlns:a16="http://schemas.microsoft.com/office/drawing/2014/main" xmlns=""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0" r:id="rId7"/>
    <p:sldLayoutId id="2147483663" r:id="rId8"/>
    <p:sldLayoutId id="2147483662" r:id="rId9"/>
    <p:sldLayoutId id="2147483669" r:id="rId10"/>
    <p:sldLayoutId id="2147483661" r:id="rId11"/>
    <p:sldLayoutId id="2147483666" r:id="rId12"/>
    <p:sldLayoutId id="2147483670" r:id="rId13"/>
    <p:sldLayoutId id="2147483667" r:id="rId14"/>
    <p:sldLayoutId id="2147483668" r:id="rId15"/>
    <p:sldLayoutId id="2147483665" r:id="rId16"/>
    <p:sldLayoutId id="2147483671" r:id="rId17"/>
    <p:sldLayoutId id="2147483655" r:id="rId18"/>
    <p:sldLayoutId id="2147483673" r:id="rId19"/>
    <p:sldLayoutId id="2147483674" r:id="rId20"/>
  </p:sldLayoutIdLst>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ultralytics/yolov5"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aimultiple.com/medical-annotation/"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research.aimultiple.com/sentiment-analysis-datas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technologyreview.com/2020/07/17/1005396/predictive-policing-algorithms-racist-dismantled-machine-learning-bias-criminal-justice/" TargetMode="External"/><Relationship Id="rId2" Type="http://schemas.openxmlformats.org/officeDocument/2006/relationships/hyperlink" Target="https://www.livescience.com/orwellian-artifical-intelligence-future.html" TargetMode="External"/><Relationship Id="rId1" Type="http://schemas.openxmlformats.org/officeDocument/2006/relationships/slideLayout" Target="../slideLayouts/slideLayout19.xml"/><Relationship Id="rId4" Type="http://schemas.openxmlformats.org/officeDocument/2006/relationships/hyperlink" Target="https://www.sentencingproject.org/reports/the-color-of-justice-racial-and-ethnic-disparity-in-state-prisons-the-sentencing-pro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uilding" title="Building">
            <a:extLst>
              <a:ext uri="{FF2B5EF4-FFF2-40B4-BE49-F238E27FC236}">
                <a16:creationId xmlns:a16="http://schemas.microsoft.com/office/drawing/2014/main" xmlns="" id="{00C713CD-79D0-408F-A140-FBAE3C602261}"/>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rcRect/>
          <a:stretch>
            <a:fillRect/>
          </a:stretch>
        </p:blipFill>
        <p:spPr/>
      </p:pic>
      <p:grpSp>
        <p:nvGrpSpPr>
          <p:cNvPr id="2" name="Group 1">
            <a:extLst>
              <a:ext uri="{FF2B5EF4-FFF2-40B4-BE49-F238E27FC236}">
                <a16:creationId xmlns:a16="http://schemas.microsoft.com/office/drawing/2014/main" xmlns="" id="{CCC577CF-CED3-44B1-AC3E-05C2556B41F4}"/>
              </a:ext>
              <a:ext uri="{C183D7F6-B498-43B3-948B-1728B52AA6E4}">
                <adec:decorative xmlns:adec="http://schemas.microsoft.com/office/drawing/2017/decorative" xmlns="" val="1"/>
              </a:ext>
            </a:extLst>
          </p:cNvPr>
          <p:cNvGrpSpPr/>
          <p:nvPr/>
        </p:nvGrpSpPr>
        <p:grpSpPr>
          <a:xfrm>
            <a:off x="883522" y="408327"/>
            <a:ext cx="5276606" cy="5768636"/>
            <a:chOff x="883522" y="408327"/>
            <a:chExt cx="5276606" cy="5768636"/>
          </a:xfrm>
        </p:grpSpPr>
        <p:sp>
          <p:nvSpPr>
            <p:cNvPr id="14" name="Rectangle 13">
              <a:extLst>
                <a:ext uri="{FF2B5EF4-FFF2-40B4-BE49-F238E27FC236}">
                  <a16:creationId xmlns:a16="http://schemas.microsoft.com/office/drawing/2014/main" xmlns="" id="{875940B9-0338-4FFA-9747-10812F028FB7}"/>
                </a:ext>
                <a:ext uri="{C183D7F6-B498-43B3-948B-1728B52AA6E4}">
                  <adec:decorative xmlns:adec="http://schemas.microsoft.com/office/drawing/2017/decorative" xmlns="" val="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xmlns="" id="{D4B52C7E-3049-4545-956A-6D8F73F234DB}"/>
                </a:ext>
                <a:ext uri="{C183D7F6-B498-43B3-948B-1728B52AA6E4}">
                  <adec:decorative xmlns:adec="http://schemas.microsoft.com/office/drawing/2017/decorative" xmlns="" val="1"/>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Graphic 12">
              <a:extLst>
                <a:ext uri="{FF2B5EF4-FFF2-40B4-BE49-F238E27FC236}">
                  <a16:creationId xmlns:a16="http://schemas.microsoft.com/office/drawing/2014/main" xmlns="" id="{46669882-9FD4-41D7-A5A6-A4A2E44A2ABF}"/>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39938" y="1088572"/>
              <a:ext cx="4572000" cy="4572000"/>
            </a:xfrm>
            <a:prstGeom prst="rect">
              <a:avLst/>
            </a:prstGeom>
          </p:spPr>
        </p:pic>
      </p:grpSp>
      <p:sp>
        <p:nvSpPr>
          <p:cNvPr id="26" name="Title 25">
            <a:extLst>
              <a:ext uri="{FF2B5EF4-FFF2-40B4-BE49-F238E27FC236}">
                <a16:creationId xmlns:a16="http://schemas.microsoft.com/office/drawing/2014/main" xmlns="" id="{DB4530C3-10EF-4FDE-A1B1-9DF09C2DF096}"/>
              </a:ext>
            </a:extLst>
          </p:cNvPr>
          <p:cNvSpPr>
            <a:spLocks noGrp="1"/>
          </p:cNvSpPr>
          <p:nvPr>
            <p:ph type="title"/>
          </p:nvPr>
        </p:nvSpPr>
        <p:spPr/>
        <p:txBody>
          <a:bodyPr/>
          <a:lstStyle/>
          <a:p>
            <a:r>
              <a:rPr lang="en-US" dirty="0" smtClean="0"/>
              <a:t>The art of data annotation</a:t>
            </a:r>
            <a:endParaRPr lang="en-US" dirty="0"/>
          </a:p>
        </p:txBody>
      </p:sp>
      <p:sp>
        <p:nvSpPr>
          <p:cNvPr id="11" name="Rectangle: Single Corner Snipped 10" descr="Footer accent box">
            <a:extLst>
              <a:ext uri="{FF2B5EF4-FFF2-40B4-BE49-F238E27FC236}">
                <a16:creationId xmlns:a16="http://schemas.microsoft.com/office/drawing/2014/main" xmlns="" id="{A39C0937-57CD-4C2F-B530-516994363917}"/>
              </a:ext>
            </a:extLst>
          </p:cNvPr>
          <p:cNvSpPr/>
          <p:nvPr/>
        </p:nvSpPr>
        <p:spPr>
          <a:xfrm flipH="1">
            <a:off x="11549269" y="6365058"/>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TextBox 6"/>
          <p:cNvSpPr txBox="1"/>
          <p:nvPr/>
        </p:nvSpPr>
        <p:spPr>
          <a:xfrm>
            <a:off x="1139938" y="3756395"/>
            <a:ext cx="3666308" cy="369332"/>
          </a:xfrm>
          <a:prstGeom prst="rect">
            <a:avLst/>
          </a:prstGeom>
          <a:noFill/>
        </p:spPr>
        <p:txBody>
          <a:bodyPr wrap="square" rtlCol="0">
            <a:spAutoFit/>
          </a:bodyPr>
          <a:lstStyle/>
          <a:p>
            <a:pPr algn="ctr"/>
            <a:r>
              <a:rPr lang="en-US" dirty="0" smtClean="0">
                <a:solidFill>
                  <a:schemeClr val="bg1"/>
                </a:solidFill>
              </a:rPr>
              <a:t>OPTIMISED MACHINE LEARNING</a:t>
            </a:r>
            <a:endParaRPr lang="en-US" dirty="0">
              <a:solidFill>
                <a:schemeClr val="bg1"/>
              </a:solidFill>
            </a:endParaRPr>
          </a:p>
        </p:txBody>
      </p:sp>
    </p:spTree>
    <p:extLst>
      <p:ext uri="{BB962C8B-B14F-4D97-AF65-F5344CB8AC3E}">
        <p14:creationId xmlns:p14="http://schemas.microsoft.com/office/powerpoint/2010/main" val="2948305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379" t="33992" r="17539" b="34732"/>
          <a:stretch/>
        </p:blipFill>
        <p:spPr>
          <a:xfrm>
            <a:off x="4821382" y="2630149"/>
            <a:ext cx="6561661" cy="1644072"/>
          </a:xfrm>
          <a:prstGeom prst="rect">
            <a:avLst/>
          </a:prstGeom>
        </p:spPr>
      </p:pic>
      <p:sp>
        <p:nvSpPr>
          <p:cNvPr id="7" name="TextBox 6"/>
          <p:cNvSpPr txBox="1"/>
          <p:nvPr/>
        </p:nvSpPr>
        <p:spPr>
          <a:xfrm>
            <a:off x="4506094" y="1480188"/>
            <a:ext cx="5829397" cy="769441"/>
          </a:xfrm>
          <a:prstGeom prst="rect">
            <a:avLst/>
          </a:prstGeom>
          <a:noFill/>
        </p:spPr>
        <p:txBody>
          <a:bodyPr wrap="square" rtlCol="0">
            <a:spAutoFit/>
          </a:bodyPr>
          <a:lstStyle/>
          <a:p>
            <a:r>
              <a:rPr lang="en-US" sz="4400" dirty="0">
                <a:solidFill>
                  <a:schemeClr val="bg1"/>
                </a:solidFill>
                <a:latin typeface="+mj-lt"/>
              </a:rPr>
              <a:t>SUPER ANNOTATE TOOL</a:t>
            </a:r>
          </a:p>
        </p:txBody>
      </p:sp>
      <p:sp>
        <p:nvSpPr>
          <p:cNvPr id="8" name="TextBox 7"/>
          <p:cNvSpPr txBox="1"/>
          <p:nvPr/>
        </p:nvSpPr>
        <p:spPr>
          <a:xfrm>
            <a:off x="690881" y="2420168"/>
            <a:ext cx="2870926" cy="2708434"/>
          </a:xfrm>
          <a:prstGeom prst="rect">
            <a:avLst/>
          </a:prstGeom>
          <a:noFill/>
        </p:spPr>
        <p:txBody>
          <a:bodyPr wrap="square" rtlCol="0">
            <a:spAutoFit/>
          </a:bodyPr>
          <a:lstStyle/>
          <a:p>
            <a:r>
              <a:rPr lang="en-US" sz="1700" dirty="0">
                <a:solidFill>
                  <a:schemeClr val="bg1"/>
                </a:solidFill>
              </a:rPr>
              <a:t>SuperAnnotate.com is a powerful cloud-based platform that</a:t>
            </a:r>
          </a:p>
          <a:p>
            <a:r>
              <a:rPr lang="en-US" sz="1700" dirty="0">
                <a:solidFill>
                  <a:schemeClr val="bg1"/>
                </a:solidFill>
              </a:rPr>
              <a:t>revolutionizes the process of image annotation and dataset</a:t>
            </a:r>
          </a:p>
          <a:p>
            <a:r>
              <a:rPr lang="en-US" sz="1700" dirty="0">
                <a:solidFill>
                  <a:schemeClr val="bg1"/>
                </a:solidFill>
              </a:rPr>
              <a:t>management for computer vision tasks. We will look at how this</a:t>
            </a:r>
          </a:p>
          <a:p>
            <a:r>
              <a:rPr lang="en-US" sz="1700" dirty="0">
                <a:solidFill>
                  <a:schemeClr val="bg1"/>
                </a:solidFill>
              </a:rPr>
              <a:t>platform has revolutionized the industry.</a:t>
            </a:r>
          </a:p>
        </p:txBody>
      </p:sp>
    </p:spTree>
    <p:extLst>
      <p:ext uri="{BB962C8B-B14F-4D97-AF65-F5344CB8AC3E}">
        <p14:creationId xmlns:p14="http://schemas.microsoft.com/office/powerpoint/2010/main" val="250548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11BEC607-8474-408E-A7AC-48A065F31B63}"/>
              </a:ext>
              <a:ext uri="{C183D7F6-B498-43B3-948B-1728B52AA6E4}">
                <adec:decorative xmlns:adec="http://schemas.microsoft.com/office/drawing/2017/decorative" xmlns="" val="1"/>
              </a:ext>
            </a:extLst>
          </p:cNvPr>
          <p:cNvGrpSpPr/>
          <p:nvPr/>
        </p:nvGrpSpPr>
        <p:grpSpPr>
          <a:xfrm flipH="1">
            <a:off x="5230028" y="1868777"/>
            <a:ext cx="6718132" cy="3883523"/>
            <a:chOff x="252031" y="-22763"/>
            <a:chExt cx="7324426" cy="7269964"/>
          </a:xfrm>
        </p:grpSpPr>
        <p:sp>
          <p:nvSpPr>
            <p:cNvPr id="6" name="Rectangle 5">
              <a:extLst>
                <a:ext uri="{FF2B5EF4-FFF2-40B4-BE49-F238E27FC236}">
                  <a16:creationId xmlns:a16="http://schemas.microsoft.com/office/drawing/2014/main" xmlns="" id="{B601E3FC-2016-4085-9A4B-A172702EAAE1}"/>
                </a:ext>
                <a:ext uri="{C183D7F6-B498-43B3-948B-1728B52AA6E4}">
                  <adec:decorative xmlns:adec="http://schemas.microsoft.com/office/drawing/2017/decorative" xmlns="" val="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2CBF662F-A198-4AD3-8EBC-0EC9A52B2994}"/>
                </a:ext>
                <a:ext uri="{C183D7F6-B498-43B3-948B-1728B52AA6E4}">
                  <adec:decorative xmlns:adec="http://schemas.microsoft.com/office/drawing/2017/decorative" xmlns=""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142E86C5-8E5F-4620-A4FB-D1F926179D18}"/>
                </a:ext>
                <a:ext uri="{C183D7F6-B498-43B3-948B-1728B52AA6E4}">
                  <adec:decorative xmlns:adec="http://schemas.microsoft.com/office/drawing/2017/decorative" xmlns=""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828" y="1977483"/>
            <a:ext cx="5611360" cy="3299419"/>
          </a:xfrm>
          <a:prstGeom prst="rect">
            <a:avLst/>
          </a:prstGeom>
        </p:spPr>
      </p:pic>
      <p:sp>
        <p:nvSpPr>
          <p:cNvPr id="3" name="TextBox 2"/>
          <p:cNvSpPr txBox="1"/>
          <p:nvPr/>
        </p:nvSpPr>
        <p:spPr>
          <a:xfrm>
            <a:off x="1211019" y="457172"/>
            <a:ext cx="9679709" cy="769441"/>
          </a:xfrm>
          <a:prstGeom prst="rect">
            <a:avLst/>
          </a:prstGeom>
          <a:noFill/>
        </p:spPr>
        <p:txBody>
          <a:bodyPr wrap="square" rtlCol="0">
            <a:spAutoFit/>
          </a:bodyPr>
          <a:lstStyle/>
          <a:p>
            <a:r>
              <a:rPr lang="en-US" sz="4400" dirty="0">
                <a:solidFill>
                  <a:schemeClr val="bg2"/>
                </a:solidFill>
                <a:latin typeface="+mj-lt"/>
              </a:rPr>
              <a:t>USAGE AND INTERFACE</a:t>
            </a:r>
          </a:p>
        </p:txBody>
      </p:sp>
      <p:sp>
        <p:nvSpPr>
          <p:cNvPr id="4" name="TextBox 3"/>
          <p:cNvSpPr txBox="1"/>
          <p:nvPr/>
        </p:nvSpPr>
        <p:spPr>
          <a:xfrm>
            <a:off x="1126835" y="1566614"/>
            <a:ext cx="3482109" cy="4093428"/>
          </a:xfrm>
          <a:prstGeom prst="rect">
            <a:avLst/>
          </a:prstGeom>
          <a:noFill/>
        </p:spPr>
        <p:txBody>
          <a:bodyPr wrap="square" rtlCol="0">
            <a:spAutoFit/>
          </a:bodyPr>
          <a:lstStyle/>
          <a:p>
            <a:r>
              <a:rPr lang="en-US" sz="2000" dirty="0">
                <a:solidFill>
                  <a:schemeClr val="bg1"/>
                </a:solidFill>
              </a:rPr>
              <a:t>Image Annotation Tools:</a:t>
            </a:r>
          </a:p>
          <a:p>
            <a:pPr marL="342900" indent="-342900">
              <a:buFont typeface="Arial" panose="020B0604020202020204" pitchFamily="34" charset="0"/>
              <a:buChar char="•"/>
            </a:pPr>
            <a:r>
              <a:rPr lang="en-US" sz="2000" dirty="0">
                <a:solidFill>
                  <a:schemeClr val="bg1"/>
                </a:solidFill>
              </a:rPr>
              <a:t> SuperAnnotate.com provides a wide range of annotation tools which include bounding boxes, polygons, points, lines, and more.</a:t>
            </a:r>
          </a:p>
          <a:p>
            <a:pPr marL="342900" indent="-342900">
              <a:buFont typeface="Arial" panose="020B0604020202020204" pitchFamily="34" charset="0"/>
              <a:buChar char="•"/>
            </a:pPr>
            <a:r>
              <a:rPr lang="en-US" sz="2000" dirty="0">
                <a:solidFill>
                  <a:schemeClr val="bg1"/>
                </a:solidFill>
              </a:rPr>
              <a:t> The platform’s annotation tools are intuitive and easy to use, allowing annotators to efficiently label datasets without extensive training or expertise.</a:t>
            </a:r>
          </a:p>
        </p:txBody>
      </p:sp>
    </p:spTree>
    <p:extLst>
      <p:ext uri="{BB962C8B-B14F-4D97-AF65-F5344CB8AC3E}">
        <p14:creationId xmlns:p14="http://schemas.microsoft.com/office/powerpoint/2010/main" val="3261375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52754" y="2960915"/>
            <a:ext cx="4406537" cy="3561806"/>
          </a:xfrm>
          <a:prstGeom prst="rect">
            <a:avLst/>
          </a:prstGeom>
        </p:spPr>
      </p:pic>
      <p:sp>
        <p:nvSpPr>
          <p:cNvPr id="2" name="Title 1"/>
          <p:cNvSpPr>
            <a:spLocks noGrp="1"/>
          </p:cNvSpPr>
          <p:nvPr>
            <p:ph type="title"/>
          </p:nvPr>
        </p:nvSpPr>
        <p:spPr>
          <a:xfrm>
            <a:off x="1251678" y="521064"/>
            <a:ext cx="10178400" cy="1492200"/>
          </a:xfrm>
        </p:spPr>
        <p:txBody>
          <a:bodyPr/>
          <a:lstStyle/>
          <a:p>
            <a:r>
              <a:rPr lang="en-US" b="0" dirty="0"/>
              <a:t>Using Machine Learning Techniques to reduce data annotation time</a:t>
            </a:r>
          </a:p>
        </p:txBody>
      </p:sp>
      <p:sp>
        <p:nvSpPr>
          <p:cNvPr id="4" name="Text Placeholder 3"/>
          <p:cNvSpPr>
            <a:spLocks noGrp="1"/>
          </p:cNvSpPr>
          <p:nvPr>
            <p:ph type="body" idx="1"/>
          </p:nvPr>
        </p:nvSpPr>
        <p:spPr/>
        <p:txBody>
          <a:bodyPr/>
          <a:lstStyle/>
          <a:p>
            <a:pPr marL="114300" indent="0">
              <a:buNone/>
            </a:pPr>
            <a:r>
              <a:rPr lang="en-US" dirty="0"/>
              <a:t>The review discusses different approaches that have been</a:t>
            </a:r>
          </a:p>
          <a:p>
            <a:pPr marL="114300" indent="0">
              <a:buNone/>
            </a:pPr>
            <a:r>
              <a:rPr lang="en-US" dirty="0"/>
              <a:t>proposed to tackle this challenge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419" y="3267739"/>
            <a:ext cx="3426499" cy="2884699"/>
          </a:xfrm>
          <a:prstGeom prst="rect">
            <a:avLst/>
          </a:prstGeom>
        </p:spPr>
      </p:pic>
    </p:spTree>
    <p:extLst>
      <p:ext uri="{BB962C8B-B14F-4D97-AF65-F5344CB8AC3E}">
        <p14:creationId xmlns:p14="http://schemas.microsoft.com/office/powerpoint/2010/main" val="3189442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318983" y="1384663"/>
            <a:ext cx="5542091" cy="4859383"/>
          </a:xfrm>
          <a:prstGeom prst="rect">
            <a:avLst/>
          </a:prstGeom>
        </p:spPr>
      </p:pic>
      <p:sp>
        <p:nvSpPr>
          <p:cNvPr id="3" name="TextBox 2"/>
          <p:cNvSpPr txBox="1"/>
          <p:nvPr/>
        </p:nvSpPr>
        <p:spPr>
          <a:xfrm>
            <a:off x="1214581" y="936343"/>
            <a:ext cx="9319491" cy="769441"/>
          </a:xfrm>
          <a:prstGeom prst="rect">
            <a:avLst/>
          </a:prstGeom>
          <a:noFill/>
        </p:spPr>
        <p:txBody>
          <a:bodyPr wrap="square" rtlCol="0">
            <a:spAutoFit/>
          </a:bodyPr>
          <a:lstStyle/>
          <a:p>
            <a:r>
              <a:rPr lang="en-US" sz="4400" dirty="0">
                <a:solidFill>
                  <a:schemeClr val="bg1"/>
                </a:solidFill>
                <a:latin typeface="+mj-lt"/>
              </a:rPr>
              <a:t>ACTIVE LEARNING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915" y="1815605"/>
            <a:ext cx="4296696" cy="3864230"/>
          </a:xfrm>
          <a:prstGeom prst="rect">
            <a:avLst/>
          </a:prstGeom>
        </p:spPr>
      </p:pic>
      <p:sp>
        <p:nvSpPr>
          <p:cNvPr id="5" name="TextBox 4"/>
          <p:cNvSpPr txBox="1"/>
          <p:nvPr/>
        </p:nvSpPr>
        <p:spPr>
          <a:xfrm>
            <a:off x="1551709" y="2000074"/>
            <a:ext cx="4322618"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Algorithms aim to intelligently select the most informative samples from a large dataset for annotation</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The review explores various active learning strategies, such as uncertainty sampling, query-by-committee, and information density-based approaches</a:t>
            </a:r>
          </a:p>
        </p:txBody>
      </p:sp>
    </p:spTree>
    <p:extLst>
      <p:ext uri="{BB962C8B-B14F-4D97-AF65-F5344CB8AC3E}">
        <p14:creationId xmlns:p14="http://schemas.microsoft.com/office/powerpoint/2010/main" val="345169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16228" y="148332"/>
            <a:ext cx="7011871" cy="640486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099" y="1931650"/>
            <a:ext cx="3804919" cy="3630481"/>
          </a:xfrm>
          <a:prstGeom prst="rect">
            <a:avLst/>
          </a:prstGeom>
        </p:spPr>
      </p:pic>
      <p:sp>
        <p:nvSpPr>
          <p:cNvPr id="4" name="TextBox 3"/>
          <p:cNvSpPr txBox="1"/>
          <p:nvPr/>
        </p:nvSpPr>
        <p:spPr>
          <a:xfrm>
            <a:off x="1524000" y="877338"/>
            <a:ext cx="6139543" cy="1446550"/>
          </a:xfrm>
          <a:prstGeom prst="rect">
            <a:avLst/>
          </a:prstGeom>
          <a:noFill/>
        </p:spPr>
        <p:txBody>
          <a:bodyPr wrap="square" rtlCol="0">
            <a:spAutoFit/>
          </a:bodyPr>
          <a:lstStyle/>
          <a:p>
            <a:r>
              <a:rPr lang="en-US" sz="4400" dirty="0" smtClean="0">
                <a:solidFill>
                  <a:schemeClr val="bg1"/>
                </a:solidFill>
                <a:latin typeface="+mj-lt"/>
              </a:rPr>
              <a:t>SEMI-SUPERVISED LEARNING</a:t>
            </a:r>
            <a:endParaRPr lang="en-US" sz="4400" dirty="0">
              <a:solidFill>
                <a:schemeClr val="bg1"/>
              </a:solidFill>
              <a:latin typeface="+mj-lt"/>
            </a:endParaRPr>
          </a:p>
        </p:txBody>
      </p:sp>
      <p:sp>
        <p:nvSpPr>
          <p:cNvPr id="5" name="TextBox 4"/>
          <p:cNvSpPr txBox="1"/>
          <p:nvPr/>
        </p:nvSpPr>
        <p:spPr>
          <a:xfrm>
            <a:off x="1524000" y="2532013"/>
            <a:ext cx="4904509"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This approach leverages both labeled and unlabeled data to train models.</a:t>
            </a:r>
          </a:p>
          <a:p>
            <a:pPr marL="342900" indent="-342900">
              <a:buFont typeface="Arial" panose="020B0604020202020204" pitchFamily="34" charset="0"/>
              <a:buChar char="•"/>
            </a:pPr>
            <a:endParaRPr lang="en-US" sz="2000" dirty="0">
              <a:solidFill>
                <a:schemeClr val="bg1"/>
              </a:solidFill>
            </a:endParaRP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The review discusses techniques such as self-training, co-training, and multi-view learning.</a:t>
            </a:r>
          </a:p>
        </p:txBody>
      </p:sp>
    </p:spTree>
    <p:extLst>
      <p:ext uri="{BB962C8B-B14F-4D97-AF65-F5344CB8AC3E}">
        <p14:creationId xmlns:p14="http://schemas.microsoft.com/office/powerpoint/2010/main" val="4231745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273" y="65022"/>
            <a:ext cx="7671454" cy="679297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727" y="2148301"/>
            <a:ext cx="4017819" cy="3358881"/>
          </a:xfrm>
          <a:prstGeom prst="rect">
            <a:avLst/>
          </a:prstGeom>
        </p:spPr>
      </p:pic>
      <p:sp>
        <p:nvSpPr>
          <p:cNvPr id="4" name="TextBox 3"/>
          <p:cNvSpPr txBox="1"/>
          <p:nvPr/>
        </p:nvSpPr>
        <p:spPr>
          <a:xfrm>
            <a:off x="1408941" y="857572"/>
            <a:ext cx="8903854" cy="769441"/>
          </a:xfrm>
          <a:prstGeom prst="rect">
            <a:avLst/>
          </a:prstGeom>
          <a:noFill/>
        </p:spPr>
        <p:txBody>
          <a:bodyPr wrap="square" rtlCol="0">
            <a:spAutoFit/>
          </a:bodyPr>
          <a:lstStyle/>
          <a:p>
            <a:r>
              <a:rPr lang="en-US" sz="4400" dirty="0" smtClean="0">
                <a:solidFill>
                  <a:schemeClr val="bg1"/>
                </a:solidFill>
                <a:latin typeface="+mj-lt"/>
              </a:rPr>
              <a:t>TRANSFER LEARNING</a:t>
            </a:r>
            <a:endParaRPr lang="en-US" sz="4400" dirty="0">
              <a:solidFill>
                <a:schemeClr val="bg1"/>
              </a:solidFill>
              <a:latin typeface="+mj-lt"/>
            </a:endParaRPr>
          </a:p>
        </p:txBody>
      </p:sp>
      <p:sp>
        <p:nvSpPr>
          <p:cNvPr id="5" name="TextBox 4"/>
          <p:cNvSpPr txBox="1"/>
          <p:nvPr/>
        </p:nvSpPr>
        <p:spPr>
          <a:xfrm>
            <a:off x="1644073" y="1781027"/>
            <a:ext cx="3509818"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Transfer learning involves utilizing pre-trained models on large-scale datasets and fine-tuning them on a target task with limited annotated data</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The literature review examines transfer learning Techniques, including domain adaptation and model adaptation</a:t>
            </a:r>
          </a:p>
        </p:txBody>
      </p:sp>
    </p:spTree>
    <p:extLst>
      <p:ext uri="{BB962C8B-B14F-4D97-AF65-F5344CB8AC3E}">
        <p14:creationId xmlns:p14="http://schemas.microsoft.com/office/powerpoint/2010/main" val="3363127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5409" t="3809" r="7118" b="2095"/>
          <a:stretch/>
        </p:blipFill>
        <p:spPr>
          <a:xfrm>
            <a:off x="670560" y="383177"/>
            <a:ext cx="10119360" cy="59305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31" y="2477068"/>
            <a:ext cx="3739816" cy="2294011"/>
          </a:xfrm>
          <a:prstGeom prst="rect">
            <a:avLst/>
          </a:prstGeom>
        </p:spPr>
      </p:pic>
      <p:sp>
        <p:nvSpPr>
          <p:cNvPr id="6" name="TextBox 5"/>
          <p:cNvSpPr txBox="1"/>
          <p:nvPr/>
        </p:nvSpPr>
        <p:spPr>
          <a:xfrm>
            <a:off x="1422400" y="1072264"/>
            <a:ext cx="9910619" cy="769441"/>
          </a:xfrm>
          <a:prstGeom prst="rect">
            <a:avLst/>
          </a:prstGeom>
          <a:noFill/>
        </p:spPr>
        <p:txBody>
          <a:bodyPr wrap="square" rtlCol="0">
            <a:spAutoFit/>
          </a:bodyPr>
          <a:lstStyle/>
          <a:p>
            <a:r>
              <a:rPr lang="en-US" sz="4400" dirty="0" smtClean="0">
                <a:solidFill>
                  <a:schemeClr val="bg1"/>
                </a:solidFill>
                <a:latin typeface="+mj-lt"/>
              </a:rPr>
              <a:t>WEAKLY SUPERVISED LEARNING</a:t>
            </a:r>
            <a:endParaRPr lang="en-US" sz="4400" dirty="0">
              <a:solidFill>
                <a:schemeClr val="bg1"/>
              </a:solidFill>
              <a:latin typeface="+mj-lt"/>
            </a:endParaRPr>
          </a:p>
        </p:txBody>
      </p:sp>
      <p:sp>
        <p:nvSpPr>
          <p:cNvPr id="7" name="TextBox 6"/>
          <p:cNvSpPr txBox="1"/>
          <p:nvPr/>
        </p:nvSpPr>
        <p:spPr>
          <a:xfrm>
            <a:off x="1422400" y="2346802"/>
            <a:ext cx="4017818"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This approach aims to train models with only partial or noisy annotations </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The review explores techniques such as multiple instance learning, co-training with noisy labels</a:t>
            </a:r>
          </a:p>
        </p:txBody>
      </p:sp>
    </p:spTree>
    <p:extLst>
      <p:ext uri="{BB962C8B-B14F-4D97-AF65-F5344CB8AC3E}">
        <p14:creationId xmlns:p14="http://schemas.microsoft.com/office/powerpoint/2010/main" val="2545223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5409" t="3809" r="7118" b="2095"/>
          <a:stretch/>
        </p:blipFill>
        <p:spPr>
          <a:xfrm>
            <a:off x="670560" y="383177"/>
            <a:ext cx="10119360" cy="5930538"/>
          </a:xfrm>
          <a:prstGeom prst="rect">
            <a:avLst/>
          </a:prstGeom>
        </p:spPr>
      </p:pic>
      <p:sp>
        <p:nvSpPr>
          <p:cNvPr id="6" name="TextBox 5"/>
          <p:cNvSpPr txBox="1"/>
          <p:nvPr/>
        </p:nvSpPr>
        <p:spPr>
          <a:xfrm>
            <a:off x="1446214" y="793034"/>
            <a:ext cx="9910619" cy="769441"/>
          </a:xfrm>
          <a:prstGeom prst="rect">
            <a:avLst/>
          </a:prstGeom>
          <a:noFill/>
        </p:spPr>
        <p:txBody>
          <a:bodyPr wrap="square" rtlCol="0">
            <a:spAutoFit/>
          </a:bodyPr>
          <a:lstStyle/>
          <a:p>
            <a:r>
              <a:rPr lang="en-US" sz="4400" dirty="0" smtClean="0">
                <a:solidFill>
                  <a:schemeClr val="bg1"/>
                </a:solidFill>
                <a:latin typeface="+mj-lt"/>
              </a:rPr>
              <a:t>ASSIGNMENT 1 &amp; ORIENTATION</a:t>
            </a:r>
            <a:endParaRPr lang="en-US" sz="4400" dirty="0">
              <a:solidFill>
                <a:schemeClr val="bg1"/>
              </a:solidFill>
              <a:latin typeface="+mj-lt"/>
            </a:endParaRPr>
          </a:p>
        </p:txBody>
      </p:sp>
      <p:sp>
        <p:nvSpPr>
          <p:cNvPr id="7" name="TextBox 6"/>
          <p:cNvSpPr txBox="1"/>
          <p:nvPr/>
        </p:nvSpPr>
        <p:spPr>
          <a:xfrm>
            <a:off x="1422400" y="1624876"/>
            <a:ext cx="4017818" cy="3785652"/>
          </a:xfrm>
          <a:prstGeom prst="rect">
            <a:avLst/>
          </a:prstGeom>
          <a:noFill/>
        </p:spPr>
        <p:txBody>
          <a:bodyPr wrap="square" rtlCol="0">
            <a:spAutoFit/>
          </a:bodyPr>
          <a:lstStyle/>
          <a:p>
            <a:pPr marL="342900" indent="-342900">
              <a:buFont typeface="Arial" panose="020B0604020202020204" pitchFamily="34" charset="0"/>
              <a:buChar char="•"/>
            </a:pPr>
            <a:r>
              <a:rPr lang="en-US" sz="1600" dirty="0">
                <a:solidFill>
                  <a:schemeClr val="bg1"/>
                </a:solidFill>
              </a:rPr>
              <a:t>a plan outlining how AI can be used to improve specific tech </a:t>
            </a:r>
            <a:r>
              <a:rPr lang="en-US" sz="1600" dirty="0" smtClean="0">
                <a:solidFill>
                  <a:schemeClr val="bg1"/>
                </a:solidFill>
              </a:rPr>
              <a:t>and product </a:t>
            </a:r>
            <a:r>
              <a:rPr lang="en-US" sz="1600" dirty="0">
                <a:solidFill>
                  <a:schemeClr val="bg1"/>
                </a:solidFill>
              </a:rPr>
              <a:t>processes within the company</a:t>
            </a:r>
            <a:r>
              <a:rPr lang="en-US" sz="1600" dirty="0" smtClean="0">
                <a:solidFill>
                  <a:schemeClr val="bg1"/>
                </a:solidFill>
              </a:rPr>
              <a:t>.</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To come up with practical and actionable ideas that can </a:t>
            </a:r>
            <a:r>
              <a:rPr lang="en-US" sz="1600" dirty="0" smtClean="0">
                <a:solidFill>
                  <a:schemeClr val="bg1"/>
                </a:solidFill>
              </a:rPr>
              <a:t>be implemented </a:t>
            </a:r>
            <a:r>
              <a:rPr lang="en-US" sz="1600" dirty="0">
                <a:solidFill>
                  <a:schemeClr val="bg1"/>
                </a:solidFill>
              </a:rPr>
              <a:t>within the company’s existing framework</a:t>
            </a:r>
            <a:r>
              <a:rPr lang="en-US" sz="1600" dirty="0" smtClean="0">
                <a:solidFill>
                  <a:schemeClr val="bg1"/>
                </a:solidFill>
              </a:rPr>
              <a:t>.</a:t>
            </a:r>
          </a:p>
          <a:p>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rPr>
              <a:t>Basic introduction and giving an idea of day-to-day operations of </a:t>
            </a:r>
            <a:r>
              <a:rPr lang="en-US" sz="1600" dirty="0" smtClean="0">
                <a:solidFill>
                  <a:schemeClr val="bg1"/>
                </a:solidFill>
              </a:rPr>
              <a:t>the company.</a:t>
            </a:r>
          </a:p>
          <a:p>
            <a:endParaRPr lang="en-US" sz="1600" dirty="0">
              <a:solidFill>
                <a:schemeClr val="bg1"/>
              </a:solidFill>
            </a:endParaRPr>
          </a:p>
          <a:p>
            <a:pPr marL="342900" indent="-342900">
              <a:buFont typeface="Arial" panose="020B0604020202020204" pitchFamily="34" charset="0"/>
              <a:buChar char="•"/>
            </a:pPr>
            <a:r>
              <a:rPr lang="en-US" sz="1600" dirty="0">
                <a:solidFill>
                  <a:schemeClr val="bg1"/>
                </a:solidFill>
              </a:rPr>
              <a:t>Asked to look out for two training </a:t>
            </a:r>
            <a:r>
              <a:rPr lang="en-US" sz="1600" dirty="0" smtClean="0">
                <a:solidFill>
                  <a:schemeClr val="bg1"/>
                </a:solidFill>
              </a:rPr>
              <a:t>sessions </a:t>
            </a:r>
            <a:r>
              <a:rPr lang="en-US" sz="1600" dirty="0">
                <a:solidFill>
                  <a:schemeClr val="bg1"/>
                </a:solidFill>
              </a:rPr>
              <a:t>on products and </a:t>
            </a:r>
            <a:r>
              <a:rPr lang="en-US" sz="1600" dirty="0" smtClean="0">
                <a:solidFill>
                  <a:schemeClr val="bg1"/>
                </a:solidFill>
              </a:rPr>
              <a:t>services , </a:t>
            </a:r>
            <a:r>
              <a:rPr lang="en-US" sz="1600" dirty="0">
                <a:solidFill>
                  <a:schemeClr val="bg1"/>
                </a:solidFill>
              </a:rPr>
              <a:t>scheduled in the next couple of days. This meeting ended </a:t>
            </a:r>
            <a:r>
              <a:rPr lang="en-US" sz="1600" dirty="0" smtClean="0">
                <a:solidFill>
                  <a:schemeClr val="bg1"/>
                </a:solidFill>
              </a:rPr>
              <a:t>with a </a:t>
            </a:r>
            <a:r>
              <a:rPr lang="en-US" sz="1600" dirty="0">
                <a:solidFill>
                  <a:schemeClr val="bg1"/>
                </a:solidFill>
              </a:rPr>
              <a:t>brief </a:t>
            </a:r>
            <a:r>
              <a:rPr lang="en-US" sz="1600" dirty="0" err="1" smtClean="0">
                <a:solidFill>
                  <a:schemeClr val="bg1"/>
                </a:solidFill>
              </a:rPr>
              <a:t>QnA</a:t>
            </a:r>
            <a:r>
              <a:rPr lang="en-US" sz="1600" dirty="0" smtClean="0">
                <a:solidFill>
                  <a:schemeClr val="bg1"/>
                </a:solidFill>
              </a:rPr>
              <a:t> </a:t>
            </a:r>
            <a:r>
              <a:rPr lang="en-US" sz="1600" dirty="0">
                <a:solidFill>
                  <a:schemeClr val="bg1"/>
                </a:solidFill>
              </a:rPr>
              <a:t>session.</a:t>
            </a:r>
            <a:endParaRPr lang="en-US" sz="16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6196" y="1972332"/>
            <a:ext cx="4183924" cy="298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77604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776" y="65022"/>
            <a:ext cx="7671454" cy="6792978"/>
          </a:xfrm>
          <a:prstGeom prst="rect">
            <a:avLst/>
          </a:prstGeom>
        </p:spPr>
      </p:pic>
      <p:sp>
        <p:nvSpPr>
          <p:cNvPr id="4" name="TextBox 3"/>
          <p:cNvSpPr txBox="1"/>
          <p:nvPr/>
        </p:nvSpPr>
        <p:spPr>
          <a:xfrm>
            <a:off x="1034473" y="701751"/>
            <a:ext cx="4922190" cy="1446550"/>
          </a:xfrm>
          <a:prstGeom prst="rect">
            <a:avLst/>
          </a:prstGeom>
          <a:noFill/>
        </p:spPr>
        <p:txBody>
          <a:bodyPr wrap="square" rtlCol="0">
            <a:spAutoFit/>
          </a:bodyPr>
          <a:lstStyle/>
          <a:p>
            <a:r>
              <a:rPr lang="en-US" sz="4400" dirty="0" smtClean="0">
                <a:solidFill>
                  <a:schemeClr val="bg1"/>
                </a:solidFill>
                <a:latin typeface="+mj-lt"/>
              </a:rPr>
              <a:t>PRODUCT TRAINING </a:t>
            </a:r>
          </a:p>
          <a:p>
            <a:r>
              <a:rPr lang="en-US" sz="4400" dirty="0" smtClean="0">
                <a:solidFill>
                  <a:schemeClr val="bg1"/>
                </a:solidFill>
                <a:latin typeface="+mj-lt"/>
              </a:rPr>
              <a:t>SESSION</a:t>
            </a:r>
            <a:endParaRPr lang="en-US" sz="4400" dirty="0">
              <a:solidFill>
                <a:schemeClr val="bg1"/>
              </a:solidFill>
              <a:latin typeface="+mj-lt"/>
            </a:endParaRPr>
          </a:p>
        </p:txBody>
      </p:sp>
      <p:sp>
        <p:nvSpPr>
          <p:cNvPr id="5" name="TextBox 4"/>
          <p:cNvSpPr txBox="1"/>
          <p:nvPr/>
        </p:nvSpPr>
        <p:spPr>
          <a:xfrm>
            <a:off x="1095433" y="2148301"/>
            <a:ext cx="4373549" cy="3416320"/>
          </a:xfrm>
          <a:prstGeom prst="rect">
            <a:avLst/>
          </a:prstGeom>
          <a:noFill/>
        </p:spPr>
        <p:txBody>
          <a:bodyPr wrap="square" rtlCol="0">
            <a:spAutoFit/>
          </a:bodyPr>
          <a:lstStyle/>
          <a:p>
            <a:r>
              <a:rPr lang="en-US" dirty="0" smtClean="0">
                <a:solidFill>
                  <a:schemeClr val="bg1"/>
                </a:solidFill>
              </a:rPr>
              <a:t>We took a look </a:t>
            </a:r>
            <a:r>
              <a:rPr lang="en-US" dirty="0">
                <a:solidFill>
                  <a:schemeClr val="bg1"/>
                </a:solidFill>
              </a:rPr>
              <a:t>at the different journeys and modes a user can use to </a:t>
            </a:r>
            <a:r>
              <a:rPr lang="en-US" dirty="0" smtClean="0">
                <a:solidFill>
                  <a:schemeClr val="bg1"/>
                </a:solidFill>
              </a:rPr>
              <a:t>avail company’s </a:t>
            </a:r>
            <a:r>
              <a:rPr lang="en-US" dirty="0">
                <a:solidFill>
                  <a:schemeClr val="bg1"/>
                </a:solidFill>
              </a:rPr>
              <a:t>services. There are 3 different journeys</a:t>
            </a:r>
            <a:r>
              <a:rPr lang="en-US" dirty="0" smtClean="0">
                <a:solidFill>
                  <a:schemeClr val="bg1"/>
                </a:solidFill>
              </a:rPr>
              <a:t>:</a:t>
            </a:r>
            <a:endParaRPr lang="en-US" dirty="0">
              <a:solidFill>
                <a:schemeClr val="bg1"/>
              </a:solidFill>
            </a:endParaRPr>
          </a:p>
          <a:p>
            <a:pPr marL="342900" indent="-342900">
              <a:buFont typeface="Arial" panose="020B0604020202020204" pitchFamily="34" charset="0"/>
              <a:buChar char="•"/>
            </a:pPr>
            <a:r>
              <a:rPr lang="en-US" dirty="0" err="1" smtClean="0">
                <a:solidFill>
                  <a:schemeClr val="bg1"/>
                </a:solidFill>
              </a:rPr>
              <a:t>WhatsApp</a:t>
            </a:r>
            <a:endParaRPr lang="en-US" dirty="0">
              <a:solidFill>
                <a:schemeClr val="bg1"/>
              </a:solidFill>
            </a:endParaRPr>
          </a:p>
          <a:p>
            <a:pPr marL="342900" indent="-342900">
              <a:buFont typeface="Arial" panose="020B0604020202020204" pitchFamily="34" charset="0"/>
              <a:buChar char="•"/>
            </a:pPr>
            <a:r>
              <a:rPr lang="en-US" dirty="0" smtClean="0">
                <a:solidFill>
                  <a:schemeClr val="bg1"/>
                </a:solidFill>
              </a:rPr>
              <a:t>Web App</a:t>
            </a:r>
            <a:endParaRPr lang="en-US" dirty="0">
              <a:solidFill>
                <a:schemeClr val="bg1"/>
              </a:solidFill>
            </a:endParaRPr>
          </a:p>
          <a:p>
            <a:pPr marL="342900" indent="-342900">
              <a:buFont typeface="Arial" panose="020B0604020202020204" pitchFamily="34" charset="0"/>
              <a:buChar char="•"/>
            </a:pPr>
            <a:r>
              <a:rPr lang="en-US" dirty="0" smtClean="0">
                <a:solidFill>
                  <a:schemeClr val="bg1"/>
                </a:solidFill>
              </a:rPr>
              <a:t> </a:t>
            </a:r>
            <a:r>
              <a:rPr lang="en-US" dirty="0">
                <a:solidFill>
                  <a:schemeClr val="bg1"/>
                </a:solidFill>
              </a:rPr>
              <a:t>Mobile A</a:t>
            </a:r>
            <a:r>
              <a:rPr lang="en-US" dirty="0" smtClean="0">
                <a:solidFill>
                  <a:schemeClr val="bg1"/>
                </a:solidFill>
              </a:rPr>
              <a:t>pp</a:t>
            </a:r>
          </a:p>
          <a:p>
            <a:endParaRPr lang="en-US" dirty="0" smtClean="0">
              <a:solidFill>
                <a:schemeClr val="bg1"/>
              </a:solidFill>
            </a:endParaRPr>
          </a:p>
          <a:p>
            <a:r>
              <a:rPr lang="en-US" dirty="0" smtClean="0">
                <a:solidFill>
                  <a:schemeClr val="bg1"/>
                </a:solidFill>
              </a:rPr>
              <a:t>The </a:t>
            </a:r>
            <a:r>
              <a:rPr lang="en-US" dirty="0">
                <a:solidFill>
                  <a:schemeClr val="bg1"/>
                </a:solidFill>
              </a:rPr>
              <a:t>sub-journeys were also classified into 3 again:</a:t>
            </a:r>
          </a:p>
          <a:p>
            <a:pPr marL="342900" indent="-342900">
              <a:buFont typeface="Arial" panose="020B0604020202020204" pitchFamily="34" charset="0"/>
              <a:buChar char="•"/>
            </a:pPr>
            <a:r>
              <a:rPr lang="en-US" dirty="0" smtClean="0">
                <a:solidFill>
                  <a:schemeClr val="bg1"/>
                </a:solidFill>
              </a:rPr>
              <a:t> </a:t>
            </a:r>
            <a:r>
              <a:rPr lang="en-US" dirty="0">
                <a:solidFill>
                  <a:schemeClr val="bg1"/>
                </a:solidFill>
              </a:rPr>
              <a:t>Inspection</a:t>
            </a:r>
          </a:p>
          <a:p>
            <a:pPr marL="342900" indent="-342900">
              <a:buFont typeface="Arial" panose="020B0604020202020204" pitchFamily="34" charset="0"/>
              <a:buChar char="•"/>
            </a:pPr>
            <a:r>
              <a:rPr lang="en-US" dirty="0" smtClean="0">
                <a:solidFill>
                  <a:schemeClr val="bg1"/>
                </a:solidFill>
              </a:rPr>
              <a:t> </a:t>
            </a:r>
            <a:r>
              <a:rPr lang="en-US" dirty="0">
                <a:solidFill>
                  <a:schemeClr val="bg1"/>
                </a:solidFill>
              </a:rPr>
              <a:t>Claim</a:t>
            </a:r>
          </a:p>
          <a:p>
            <a:pPr marL="342900" indent="-342900">
              <a:buFont typeface="Arial" panose="020B0604020202020204" pitchFamily="34" charset="0"/>
              <a:buChar char="•"/>
            </a:pPr>
            <a:r>
              <a:rPr lang="en-US" dirty="0" smtClean="0">
                <a:solidFill>
                  <a:schemeClr val="bg1"/>
                </a:solidFill>
              </a:rPr>
              <a:t> </a:t>
            </a:r>
            <a:r>
              <a:rPr lang="en-US" dirty="0">
                <a:solidFill>
                  <a:schemeClr val="bg1"/>
                </a:solidFill>
              </a:rPr>
              <a:t>360</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190" y="975139"/>
            <a:ext cx="3409596" cy="4972744"/>
          </a:xfrm>
          <a:prstGeom prst="rect">
            <a:avLst/>
          </a:prstGeom>
        </p:spPr>
      </p:pic>
    </p:spTree>
    <p:extLst>
      <p:ext uri="{BB962C8B-B14F-4D97-AF65-F5344CB8AC3E}">
        <p14:creationId xmlns:p14="http://schemas.microsoft.com/office/powerpoint/2010/main" val="1339817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067" y="-34834"/>
            <a:ext cx="7671454" cy="6792978"/>
          </a:xfrm>
          <a:prstGeom prst="rect">
            <a:avLst/>
          </a:prstGeom>
        </p:spPr>
      </p:pic>
      <p:sp>
        <p:nvSpPr>
          <p:cNvPr id="4" name="TextBox 3"/>
          <p:cNvSpPr txBox="1"/>
          <p:nvPr/>
        </p:nvSpPr>
        <p:spPr>
          <a:xfrm>
            <a:off x="1034473" y="701751"/>
            <a:ext cx="5618876" cy="769441"/>
          </a:xfrm>
          <a:prstGeom prst="rect">
            <a:avLst/>
          </a:prstGeom>
          <a:noFill/>
        </p:spPr>
        <p:txBody>
          <a:bodyPr wrap="square" rtlCol="0">
            <a:spAutoFit/>
          </a:bodyPr>
          <a:lstStyle/>
          <a:p>
            <a:r>
              <a:rPr lang="en-US" sz="4400" dirty="0" smtClean="0">
                <a:solidFill>
                  <a:schemeClr val="bg1"/>
                </a:solidFill>
                <a:latin typeface="+mj-lt"/>
              </a:rPr>
              <a:t>WHATSAPP JOURNEY</a:t>
            </a:r>
            <a:endParaRPr lang="en-US" sz="4400" dirty="0">
              <a:solidFill>
                <a:schemeClr val="bg1"/>
              </a:solidFill>
              <a:latin typeface="+mj-lt"/>
            </a:endParaRPr>
          </a:p>
        </p:txBody>
      </p:sp>
      <p:sp>
        <p:nvSpPr>
          <p:cNvPr id="5" name="TextBox 4"/>
          <p:cNvSpPr txBox="1"/>
          <p:nvPr/>
        </p:nvSpPr>
        <p:spPr>
          <a:xfrm>
            <a:off x="1191227" y="1753351"/>
            <a:ext cx="4373549" cy="3139321"/>
          </a:xfrm>
          <a:prstGeom prst="rect">
            <a:avLst/>
          </a:prstGeom>
          <a:noFill/>
        </p:spPr>
        <p:txBody>
          <a:bodyPr wrap="square" rtlCol="0">
            <a:spAutoFit/>
          </a:bodyPr>
          <a:lstStyle/>
          <a:p>
            <a:r>
              <a:rPr lang="en-US" dirty="0" smtClean="0">
                <a:solidFill>
                  <a:schemeClr val="bg1"/>
                </a:solidFill>
              </a:rPr>
              <a:t>A link I triggered to the </a:t>
            </a:r>
            <a:r>
              <a:rPr lang="en-US" dirty="0">
                <a:solidFill>
                  <a:schemeClr val="bg1"/>
                </a:solidFill>
              </a:rPr>
              <a:t>customer via </a:t>
            </a:r>
            <a:r>
              <a:rPr lang="en-US" dirty="0" err="1">
                <a:solidFill>
                  <a:schemeClr val="bg1"/>
                </a:solidFill>
              </a:rPr>
              <a:t>WhatsApp</a:t>
            </a:r>
            <a:r>
              <a:rPr lang="en-US" dirty="0">
                <a:solidFill>
                  <a:schemeClr val="bg1"/>
                </a:solidFill>
              </a:rPr>
              <a:t> to get a pop-up</a:t>
            </a:r>
          </a:p>
          <a:p>
            <a:r>
              <a:rPr lang="en-US" dirty="0" smtClean="0">
                <a:solidFill>
                  <a:schemeClr val="bg1"/>
                </a:solidFill>
              </a:rPr>
              <a:t>Message:</a:t>
            </a:r>
            <a:endParaRPr lang="en-US" dirty="0">
              <a:solidFill>
                <a:schemeClr val="bg1"/>
              </a:solidFill>
            </a:endParaRPr>
          </a:p>
          <a:p>
            <a:r>
              <a:rPr lang="en-US" dirty="0" smtClean="0">
                <a:solidFill>
                  <a:schemeClr val="bg1"/>
                </a:solidFill>
              </a:rPr>
              <a:t>Choose </a:t>
            </a:r>
            <a:r>
              <a:rPr lang="en-US" dirty="0">
                <a:solidFill>
                  <a:schemeClr val="bg1"/>
                </a:solidFill>
              </a:rPr>
              <a:t>a damaged side of the car from the 4 given options </a:t>
            </a:r>
            <a:r>
              <a:rPr lang="en-US" dirty="0" smtClean="0">
                <a:solidFill>
                  <a:schemeClr val="bg1"/>
                </a:solidFill>
              </a:rPr>
              <a:t>which were</a:t>
            </a:r>
            <a:r>
              <a:rPr lang="en-US" dirty="0">
                <a:solidFill>
                  <a:schemeClr val="bg1"/>
                </a:solidFill>
              </a:rPr>
              <a:t>:</a:t>
            </a:r>
          </a:p>
          <a:p>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Front</a:t>
            </a: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Back</a:t>
            </a: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Passenger</a:t>
            </a: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Driver</a:t>
            </a:r>
            <a:endParaRPr lang="en-US" dirty="0">
              <a:solidFill>
                <a:schemeClr val="bg1"/>
              </a:solidFill>
            </a:endParaRPr>
          </a:p>
          <a:p>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035" y="452853"/>
            <a:ext cx="2943636" cy="5887272"/>
          </a:xfrm>
          <a:prstGeom prst="rect">
            <a:avLst/>
          </a:prstGeom>
        </p:spPr>
      </p:pic>
    </p:spTree>
    <p:extLst>
      <p:ext uri="{BB962C8B-B14F-4D97-AF65-F5344CB8AC3E}">
        <p14:creationId xmlns:p14="http://schemas.microsoft.com/office/powerpoint/2010/main" val="913303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14"/>
          <p:cNvSpPr txBox="1">
            <a:spLocks noGrp="1"/>
          </p:cNvSpPr>
          <p:nvPr>
            <p:ph type="body" sz="half" idx="2"/>
          </p:nvPr>
        </p:nvSpPr>
        <p:spPr>
          <a:prstGeom prst="rect">
            <a:avLst/>
          </a:prstGeom>
          <a:noFill/>
          <a:ln>
            <a:noFill/>
          </a:ln>
        </p:spPr>
        <p:txBody>
          <a:bodyPr spcFirstLastPara="1" wrap="square" lIns="91425" tIns="45700" rIns="91425" bIns="45700" anchor="t" anchorCtr="0">
            <a:normAutofit/>
          </a:bodyPr>
          <a:lstStyle/>
          <a:p>
            <a:pPr marL="685800" lvl="1" indent="-228600">
              <a:spcBef>
                <a:spcPts val="0"/>
              </a:spcBef>
              <a:buSzPts val="2000"/>
              <a:buChar char="•"/>
            </a:pPr>
            <a:r>
              <a:rPr lang="en-IN" sz="1700" dirty="0">
                <a:latin typeface="Calibri"/>
                <a:cs typeface="Calibri"/>
              </a:rPr>
              <a:t>Data annotation is the categorization and labelling of data for AI applications. </a:t>
            </a:r>
          </a:p>
          <a:p>
            <a:pPr marL="685800" lvl="1" indent="-228600">
              <a:spcBef>
                <a:spcPts val="0"/>
              </a:spcBef>
              <a:buSzPts val="2000"/>
              <a:buChar char="•"/>
            </a:pPr>
            <a:r>
              <a:rPr lang="en-IN" sz="1700" dirty="0">
                <a:latin typeface="Calibri"/>
                <a:cs typeface="Calibri"/>
              </a:rPr>
              <a:t>With high-quality, human-powered data annotation, companies can build and improve AI implementations. </a:t>
            </a:r>
          </a:p>
          <a:p>
            <a:pPr marL="685800" lvl="1" indent="-228600">
              <a:spcBef>
                <a:spcPts val="0"/>
              </a:spcBef>
              <a:buSzPts val="2000"/>
              <a:buChar char="•"/>
            </a:pPr>
            <a:r>
              <a:rPr lang="en-IN" sz="1700" dirty="0">
                <a:latin typeface="Calibri"/>
                <a:cs typeface="Calibri"/>
              </a:rPr>
              <a:t>The result is an enhanced customer experience solution such as product recommendations, relevant search engine results, computer vision, speech recognition, chatbots, and more.</a:t>
            </a:r>
          </a:p>
        </p:txBody>
      </p:sp>
      <p:sp>
        <p:nvSpPr>
          <p:cNvPr id="110" name="Google Shape;110;p14"/>
          <p:cNvSpPr txBox="1">
            <a:spLocks noGrp="1"/>
          </p:cNvSpPr>
          <p:nvPr>
            <p:ph type="title"/>
          </p:nvPr>
        </p:nvSpPr>
        <p:spPr>
          <a:xfrm>
            <a:off x="609601" y="957943"/>
            <a:ext cx="4101084" cy="979308"/>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2"/>
              </a:buClr>
              <a:buSzPts val="4400"/>
              <a:buFont typeface="Impact"/>
              <a:buNone/>
            </a:pPr>
            <a:r>
              <a:rPr lang="en-IN" sz="4400" b="0" dirty="0"/>
              <a:t>WHAT IS DATA ANNOTATION?</a:t>
            </a:r>
            <a:endParaRPr b="0" dirty="0"/>
          </a:p>
        </p:txBody>
      </p:sp>
      <p:pic>
        <p:nvPicPr>
          <p:cNvPr id="112" name="Google Shape;112;p14" descr="A group of people walking on a street&#10;&#10;Description automatically generated with medium confidence"/>
          <p:cNvPicPr preferRelativeResize="0"/>
          <p:nvPr/>
        </p:nvPicPr>
        <p:blipFill rotWithShape="1">
          <a:blip r:embed="rId3">
            <a:alphaModFix/>
          </a:blip>
          <a:srcRect l="18483" r="21444" b="-1"/>
          <a:stretch/>
        </p:blipFill>
        <p:spPr>
          <a:xfrm>
            <a:off x="6096000" y="580713"/>
            <a:ext cx="5414304" cy="5407737"/>
          </a:xfrm>
          <a:custGeom>
            <a:avLst/>
            <a:gdLst/>
            <a:ahLst/>
            <a:cxnLst/>
            <a:rect l="l" t="t" r="r" b="b"/>
            <a:pathLst>
              <a:path w="3860171" h="3855489" extrusionOk="0">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01" t="428" r="-813" b="-215"/>
          <a:stretch/>
        </p:blipFill>
        <p:spPr>
          <a:xfrm>
            <a:off x="791413" y="452386"/>
            <a:ext cx="10667341" cy="4053841"/>
          </a:xfrm>
        </p:spPr>
      </p:pic>
      <p:sp>
        <p:nvSpPr>
          <p:cNvPr id="8" name="Title 7" hidden="1">
            <a:extLst>
              <a:ext uri="{FF2B5EF4-FFF2-40B4-BE49-F238E27FC236}">
                <a16:creationId xmlns:a16="http://schemas.microsoft.com/office/drawing/2014/main" xmlns="" id="{097D2725-75F4-45AA-950F-2F67BBF8F754}"/>
              </a:ext>
            </a:extLst>
          </p:cNvPr>
          <p:cNvSpPr>
            <a:spLocks noGrp="1"/>
          </p:cNvSpPr>
          <p:nvPr>
            <p:ph type="title"/>
          </p:nvPr>
        </p:nvSpPr>
        <p:spPr>
          <a:xfrm>
            <a:off x="595884" y="0"/>
            <a:ext cx="11000232" cy="1188720"/>
          </a:xfrm>
        </p:spPr>
        <p:txBody>
          <a:bodyPr/>
          <a:lstStyle/>
          <a:p>
            <a:r>
              <a:rPr lang="en-US" dirty="0"/>
              <a:t>Title:</a:t>
            </a:r>
          </a:p>
        </p:txBody>
      </p:sp>
      <p:sp>
        <p:nvSpPr>
          <p:cNvPr id="11" name="Rectangle 10">
            <a:extLst>
              <a:ext uri="{FF2B5EF4-FFF2-40B4-BE49-F238E27FC236}">
                <a16:creationId xmlns:a16="http://schemas.microsoft.com/office/drawing/2014/main" xmlns="" id="{618826A1-4E90-405A-AE28-5500B0A362E3}"/>
              </a:ext>
              <a:ext uri="{C183D7F6-B498-43B3-948B-1728B52AA6E4}">
                <adec:decorative xmlns:adec="http://schemas.microsoft.com/office/drawing/2017/decorative" xmlns="" val="1"/>
              </a:ext>
            </a:extLst>
          </p:cNvPr>
          <p:cNvSpPr/>
          <p:nvPr/>
        </p:nvSpPr>
        <p:spPr>
          <a:xfrm flipH="1">
            <a:off x="6568221" y="4076700"/>
            <a:ext cx="5386926" cy="2131595"/>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0783A1B7-34FF-4F2F-A68D-A3D22C770FCB}"/>
              </a:ext>
              <a:ext uri="{C183D7F6-B498-43B3-948B-1728B52AA6E4}">
                <adec:decorative xmlns:adec="http://schemas.microsoft.com/office/drawing/2017/decorative" xmlns="" val="1"/>
              </a:ext>
            </a:extLst>
          </p:cNvPr>
          <p:cNvSpPr/>
          <p:nvPr/>
        </p:nvSpPr>
        <p:spPr>
          <a:xfrm flipH="1">
            <a:off x="791413" y="502215"/>
            <a:ext cx="10638585" cy="5706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3C1F0EB8-D260-4FB6-ACF6-6E86B9A02919}"/>
              </a:ext>
              <a:ext uri="{C183D7F6-B498-43B3-948B-1728B52AA6E4}">
                <adec:decorative xmlns:adec="http://schemas.microsoft.com/office/drawing/2017/decorative" xmlns="" val="1"/>
              </a:ext>
            </a:extLst>
          </p:cNvPr>
          <p:cNvSpPr/>
          <p:nvPr/>
        </p:nvSpPr>
        <p:spPr>
          <a:xfrm>
            <a:off x="6834487" y="4232619"/>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xmlns="" id="{3D8BBA11-131E-446B-BC9B-D0A09B1AF059}"/>
              </a:ext>
            </a:extLst>
          </p:cNvPr>
          <p:cNvSpPr>
            <a:spLocks noGrp="1"/>
          </p:cNvSpPr>
          <p:nvPr>
            <p:ph type="ftr" sz="quarter" idx="11"/>
          </p:nvPr>
        </p:nvSpPr>
        <p:spPr/>
        <p:txBody>
          <a:bodyPr/>
          <a:lstStyle/>
          <a:p>
            <a:r>
              <a:rPr lang="en-US" dirty="0"/>
              <a:t>Add a Footer</a:t>
            </a:r>
          </a:p>
        </p:txBody>
      </p:sp>
      <p:sp>
        <p:nvSpPr>
          <p:cNvPr id="9" name="Rectangle: Single Corner Snipped 8" descr="Footer accent box">
            <a:extLst>
              <a:ext uri="{FF2B5EF4-FFF2-40B4-BE49-F238E27FC236}">
                <a16:creationId xmlns:a16="http://schemas.microsoft.com/office/drawing/2014/main" xmlns=""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xmlns="" id="{206B3DE3-5308-4ADE-BC26-29765480D1E1}"/>
              </a:ext>
            </a:extLst>
          </p:cNvPr>
          <p:cNvSpPr>
            <a:spLocks noGrp="1"/>
          </p:cNvSpPr>
          <p:nvPr>
            <p:ph type="sldNum" sz="quarter" idx="12"/>
          </p:nvPr>
        </p:nvSpPr>
        <p:spPr/>
        <p:txBody>
          <a:bodyPr/>
          <a:lstStyle/>
          <a:p>
            <a:fld id="{8C2E478F-E849-4A8C-AF1F-CBCC78A7CBFA}" type="slidenum">
              <a:rPr lang="en-US" smtClean="0"/>
              <a:pPr/>
              <a:t>20</a:t>
            </a:fld>
            <a:endParaRPr lang="en-US" dirty="0"/>
          </a:p>
        </p:txBody>
      </p:sp>
      <p:sp>
        <p:nvSpPr>
          <p:cNvPr id="12" name="TextBox 11"/>
          <p:cNvSpPr txBox="1"/>
          <p:nvPr/>
        </p:nvSpPr>
        <p:spPr>
          <a:xfrm>
            <a:off x="6839390" y="4227227"/>
            <a:ext cx="5618876" cy="769441"/>
          </a:xfrm>
          <a:prstGeom prst="rect">
            <a:avLst/>
          </a:prstGeom>
          <a:noFill/>
        </p:spPr>
        <p:txBody>
          <a:bodyPr wrap="square" rtlCol="0">
            <a:spAutoFit/>
          </a:bodyPr>
          <a:lstStyle/>
          <a:p>
            <a:r>
              <a:rPr lang="en-US" sz="4400" dirty="0" smtClean="0">
                <a:solidFill>
                  <a:schemeClr val="bg1"/>
                </a:solidFill>
                <a:latin typeface="+mj-lt"/>
              </a:rPr>
              <a:t>WHATSAPP JOURNEY</a:t>
            </a:r>
            <a:endParaRPr lang="en-US" sz="4400" dirty="0">
              <a:solidFill>
                <a:schemeClr val="bg1"/>
              </a:solidFill>
              <a:latin typeface="+mj-lt"/>
            </a:endParaRPr>
          </a:p>
        </p:txBody>
      </p:sp>
      <p:sp>
        <p:nvSpPr>
          <p:cNvPr id="4" name="TextBox 3"/>
          <p:cNvSpPr txBox="1"/>
          <p:nvPr/>
        </p:nvSpPr>
        <p:spPr>
          <a:xfrm>
            <a:off x="7062651" y="5021255"/>
            <a:ext cx="448661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claim is filed onto the </a:t>
            </a:r>
            <a:r>
              <a:rPr lang="en-US" dirty="0" smtClean="0">
                <a:solidFill>
                  <a:schemeClr val="bg1"/>
                </a:solidFill>
              </a:rPr>
              <a:t>dashboard.</a:t>
            </a:r>
          </a:p>
          <a:p>
            <a:pPr marL="285750" indent="-285750">
              <a:buFont typeface="Arial" panose="020B0604020202020204" pitchFamily="34" charset="0"/>
              <a:buChar char="•"/>
            </a:pPr>
            <a:r>
              <a:rPr lang="en-US" dirty="0" smtClean="0">
                <a:solidFill>
                  <a:schemeClr val="bg1"/>
                </a:solidFill>
              </a:rPr>
              <a:t>A </a:t>
            </a:r>
            <a:r>
              <a:rPr lang="en-US" dirty="0">
                <a:solidFill>
                  <a:schemeClr val="bg1"/>
                </a:solidFill>
              </a:rPr>
              <a:t>first </a:t>
            </a:r>
            <a:r>
              <a:rPr lang="en-US" dirty="0" smtClean="0">
                <a:solidFill>
                  <a:schemeClr val="bg1"/>
                </a:solidFill>
              </a:rPr>
              <a:t>AI report is initially and then later the final </a:t>
            </a:r>
            <a:r>
              <a:rPr lang="en-US" dirty="0">
                <a:solidFill>
                  <a:schemeClr val="bg1"/>
                </a:solidFill>
              </a:rPr>
              <a:t>report is generated.</a:t>
            </a:r>
          </a:p>
          <a:p>
            <a:endParaRPr lang="en-US" dirty="0"/>
          </a:p>
        </p:txBody>
      </p:sp>
    </p:spTree>
    <p:extLst>
      <p:ext uri="{BB962C8B-B14F-4D97-AF65-F5344CB8AC3E}">
        <p14:creationId xmlns:p14="http://schemas.microsoft.com/office/powerpoint/2010/main" val="4188463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81907" y="509996"/>
            <a:ext cx="5443282" cy="5228980"/>
          </a:xfrm>
          <a:prstGeom prst="rect">
            <a:avLst/>
          </a:prstGeom>
        </p:spPr>
      </p:pic>
      <p:sp>
        <p:nvSpPr>
          <p:cNvPr id="4" name="TextBox 3"/>
          <p:cNvSpPr txBox="1"/>
          <p:nvPr/>
        </p:nvSpPr>
        <p:spPr>
          <a:xfrm>
            <a:off x="1087401" y="1205141"/>
            <a:ext cx="5618876" cy="769441"/>
          </a:xfrm>
          <a:prstGeom prst="rect">
            <a:avLst/>
          </a:prstGeom>
          <a:noFill/>
        </p:spPr>
        <p:txBody>
          <a:bodyPr wrap="square" rtlCol="0">
            <a:spAutoFit/>
          </a:bodyPr>
          <a:lstStyle/>
          <a:p>
            <a:r>
              <a:rPr lang="en-US" sz="4400" dirty="0" smtClean="0">
                <a:solidFill>
                  <a:schemeClr val="bg1"/>
                </a:solidFill>
                <a:latin typeface="+mj-lt"/>
              </a:rPr>
              <a:t>WEB APP JOURNEY</a:t>
            </a:r>
            <a:endParaRPr lang="en-US" sz="4400" dirty="0">
              <a:solidFill>
                <a:schemeClr val="bg1"/>
              </a:solidFill>
              <a:latin typeface="+mj-lt"/>
            </a:endParaRPr>
          </a:p>
        </p:txBody>
      </p:sp>
      <p:sp>
        <p:nvSpPr>
          <p:cNvPr id="5" name="TextBox 4"/>
          <p:cNvSpPr txBox="1"/>
          <p:nvPr/>
        </p:nvSpPr>
        <p:spPr>
          <a:xfrm>
            <a:off x="987253" y="2247323"/>
            <a:ext cx="4373549"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a:t>
            </a:r>
            <a:r>
              <a:rPr lang="en-US" dirty="0" smtClean="0">
                <a:solidFill>
                  <a:schemeClr val="bg1"/>
                </a:solidFill>
              </a:rPr>
              <a:t>he </a:t>
            </a:r>
            <a:r>
              <a:rPr lang="en-US" dirty="0">
                <a:solidFill>
                  <a:schemeClr val="bg1"/>
                </a:solidFill>
              </a:rPr>
              <a:t>app guides the user to click accurate pics of the car </a:t>
            </a:r>
            <a:r>
              <a:rPr lang="en-US" dirty="0" smtClean="0">
                <a:solidFill>
                  <a:schemeClr val="bg1"/>
                </a:solidFill>
              </a:rPr>
              <a:t>by providing </a:t>
            </a:r>
            <a:r>
              <a:rPr lang="en-US" dirty="0">
                <a:solidFill>
                  <a:schemeClr val="bg1"/>
                </a:solidFill>
              </a:rPr>
              <a:t>a framework of the pic that is needed</a:t>
            </a:r>
          </a:p>
          <a:p>
            <a:pPr marL="285750" indent="-285750">
              <a:buFont typeface="Arial" panose="020B0604020202020204" pitchFamily="34" charset="0"/>
              <a:buChar char="•"/>
            </a:pPr>
            <a:r>
              <a:rPr lang="en-US" dirty="0" smtClean="0">
                <a:solidFill>
                  <a:schemeClr val="bg1"/>
                </a:solidFill>
              </a:rPr>
              <a:t>An </a:t>
            </a:r>
            <a:r>
              <a:rPr lang="en-US" dirty="0">
                <a:solidFill>
                  <a:schemeClr val="bg1"/>
                </a:solidFill>
              </a:rPr>
              <a:t>assessment summary is created to submit all your info </a:t>
            </a:r>
            <a:r>
              <a:rPr lang="en-US" dirty="0" smtClean="0">
                <a:solidFill>
                  <a:schemeClr val="bg1"/>
                </a:solidFill>
              </a:rPr>
              <a:t>and images </a:t>
            </a:r>
            <a:r>
              <a:rPr lang="en-US" dirty="0">
                <a:solidFill>
                  <a:schemeClr val="bg1"/>
                </a:solidFill>
              </a:rPr>
              <a:t>as a part of the claim.</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165" y="273547"/>
            <a:ext cx="3323816" cy="6310906"/>
          </a:xfrm>
          <a:prstGeom prst="rect">
            <a:avLst/>
          </a:prstGeom>
        </p:spPr>
      </p:pic>
    </p:spTree>
    <p:extLst>
      <p:ext uri="{BB962C8B-B14F-4D97-AF65-F5344CB8AC3E}">
        <p14:creationId xmlns:p14="http://schemas.microsoft.com/office/powerpoint/2010/main" val="798433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232" y="1645920"/>
            <a:ext cx="6598453" cy="3509553"/>
          </a:xfrm>
          <a:prstGeom prst="rect">
            <a:avLst/>
          </a:prstGeom>
        </p:spPr>
      </p:pic>
      <p:sp>
        <p:nvSpPr>
          <p:cNvPr id="4" name="TextBox 3"/>
          <p:cNvSpPr txBox="1"/>
          <p:nvPr/>
        </p:nvSpPr>
        <p:spPr>
          <a:xfrm>
            <a:off x="999638" y="1955785"/>
            <a:ext cx="5618876" cy="769441"/>
          </a:xfrm>
          <a:prstGeom prst="rect">
            <a:avLst/>
          </a:prstGeom>
          <a:noFill/>
        </p:spPr>
        <p:txBody>
          <a:bodyPr wrap="square" rtlCol="0">
            <a:spAutoFit/>
          </a:bodyPr>
          <a:lstStyle/>
          <a:p>
            <a:r>
              <a:rPr lang="en-US" sz="4400" dirty="0" smtClean="0">
                <a:solidFill>
                  <a:schemeClr val="bg1"/>
                </a:solidFill>
                <a:latin typeface="+mj-lt"/>
              </a:rPr>
              <a:t>WEB APP JOURNEY</a:t>
            </a:r>
            <a:endParaRPr lang="en-US" sz="4400" dirty="0">
              <a:solidFill>
                <a:schemeClr val="bg1"/>
              </a:solidFill>
              <a:latin typeface="+mj-lt"/>
            </a:endParaRPr>
          </a:p>
        </p:txBody>
      </p:sp>
      <p:sp>
        <p:nvSpPr>
          <p:cNvPr id="5" name="TextBox 4"/>
          <p:cNvSpPr txBox="1"/>
          <p:nvPr/>
        </p:nvSpPr>
        <p:spPr>
          <a:xfrm>
            <a:off x="1112849" y="2850630"/>
            <a:ext cx="4373549"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rPr>
              <a:t>Exclusive to the </a:t>
            </a:r>
            <a:r>
              <a:rPr lang="en-US" dirty="0" err="1" smtClean="0">
                <a:solidFill>
                  <a:schemeClr val="bg1"/>
                </a:solidFill>
              </a:rPr>
              <a:t>webapp</a:t>
            </a:r>
            <a:r>
              <a:rPr lang="en-US" dirty="0" smtClean="0">
                <a:solidFill>
                  <a:schemeClr val="bg1"/>
                </a:solidFill>
              </a:rPr>
              <a:t> we also have the 360 journey</a:t>
            </a:r>
          </a:p>
          <a:p>
            <a:pPr marL="285750" indent="-285750">
              <a:buFont typeface="Arial" panose="020B0604020202020204" pitchFamily="34" charset="0"/>
              <a:buChar char="•"/>
            </a:pPr>
            <a:r>
              <a:rPr lang="en-US" dirty="0" smtClean="0">
                <a:solidFill>
                  <a:schemeClr val="bg1"/>
                </a:solidFill>
              </a:rPr>
              <a:t>You </a:t>
            </a:r>
            <a:r>
              <a:rPr lang="en-US" dirty="0">
                <a:solidFill>
                  <a:schemeClr val="bg1"/>
                </a:solidFill>
              </a:rPr>
              <a:t>will have to circle around the car to position the camera </a:t>
            </a:r>
            <a:r>
              <a:rPr lang="en-US" dirty="0" smtClean="0">
                <a:solidFill>
                  <a:schemeClr val="bg1"/>
                </a:solidFill>
              </a:rPr>
              <a:t>as asked </a:t>
            </a:r>
            <a:r>
              <a:rPr lang="en-US" dirty="0">
                <a:solidFill>
                  <a:schemeClr val="bg1"/>
                </a:solidFill>
              </a:rPr>
              <a:t>by the app.</a:t>
            </a:r>
          </a:p>
          <a:p>
            <a:pPr marL="285750" indent="-285750">
              <a:buFont typeface="Arial" panose="020B0604020202020204" pitchFamily="34" charset="0"/>
              <a:buChar char="•"/>
            </a:pPr>
            <a:r>
              <a:rPr lang="en-US" dirty="0" smtClean="0">
                <a:solidFill>
                  <a:schemeClr val="bg1"/>
                </a:solidFill>
              </a:rPr>
              <a:t>A </a:t>
            </a:r>
            <a:r>
              <a:rPr lang="en-US" dirty="0">
                <a:solidFill>
                  <a:schemeClr val="bg1"/>
                </a:solidFill>
              </a:rPr>
              <a:t>3d model of your car in 360 where you are allowed to </a:t>
            </a:r>
            <a:r>
              <a:rPr lang="en-US" dirty="0" smtClean="0">
                <a:solidFill>
                  <a:schemeClr val="bg1"/>
                </a:solidFill>
              </a:rPr>
              <a:t>annotate the </a:t>
            </a:r>
            <a:r>
              <a:rPr lang="en-US" dirty="0">
                <a:solidFill>
                  <a:schemeClr val="bg1"/>
                </a:solidFill>
              </a:rPr>
              <a:t>hotspots</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439" y="1017118"/>
            <a:ext cx="4440518" cy="23481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439" y="4010295"/>
            <a:ext cx="4440518" cy="2290355"/>
          </a:xfrm>
          <a:prstGeom prst="rect">
            <a:avLst/>
          </a:prstGeom>
        </p:spPr>
      </p:pic>
    </p:spTree>
    <p:extLst>
      <p:ext uri="{BB962C8B-B14F-4D97-AF65-F5344CB8AC3E}">
        <p14:creationId xmlns:p14="http://schemas.microsoft.com/office/powerpoint/2010/main" val="375592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01409" y="1184366"/>
            <a:ext cx="6964214" cy="4180114"/>
          </a:xfrm>
          <a:prstGeom prst="rect">
            <a:avLst/>
          </a:prstGeom>
        </p:spPr>
      </p:pic>
      <p:sp>
        <p:nvSpPr>
          <p:cNvPr id="4" name="TextBox 3"/>
          <p:cNvSpPr txBox="1"/>
          <p:nvPr/>
        </p:nvSpPr>
        <p:spPr>
          <a:xfrm>
            <a:off x="2906815" y="1494231"/>
            <a:ext cx="5618876" cy="769441"/>
          </a:xfrm>
          <a:prstGeom prst="rect">
            <a:avLst/>
          </a:prstGeom>
          <a:noFill/>
        </p:spPr>
        <p:txBody>
          <a:bodyPr wrap="square" rtlCol="0">
            <a:spAutoFit/>
          </a:bodyPr>
          <a:lstStyle/>
          <a:p>
            <a:r>
              <a:rPr lang="en-US" sz="4400" dirty="0" smtClean="0">
                <a:solidFill>
                  <a:schemeClr val="bg1"/>
                </a:solidFill>
                <a:latin typeface="+mj-lt"/>
              </a:rPr>
              <a:t>AI TRAINING SESSION</a:t>
            </a:r>
            <a:endParaRPr lang="en-US" sz="4400" dirty="0">
              <a:solidFill>
                <a:schemeClr val="bg1"/>
              </a:solidFill>
              <a:latin typeface="+mj-lt"/>
            </a:endParaRPr>
          </a:p>
        </p:txBody>
      </p:sp>
      <p:sp>
        <p:nvSpPr>
          <p:cNvPr id="5" name="TextBox 4"/>
          <p:cNvSpPr txBox="1"/>
          <p:nvPr/>
        </p:nvSpPr>
        <p:spPr>
          <a:xfrm>
            <a:off x="3020026" y="2389076"/>
            <a:ext cx="4373549"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Very basics of AI and how it is being utilized to provide </a:t>
            </a:r>
            <a:r>
              <a:rPr lang="en-US" dirty="0" err="1" smtClean="0">
                <a:solidFill>
                  <a:schemeClr val="bg1"/>
                </a:solidFill>
              </a:rPr>
              <a:t>service,informed</a:t>
            </a:r>
            <a:r>
              <a:rPr lang="en-US" dirty="0" smtClean="0">
                <a:solidFill>
                  <a:schemeClr val="bg1"/>
                </a:solidFill>
              </a:rPr>
              <a:t> </a:t>
            </a:r>
            <a:r>
              <a:rPr lang="en-US" dirty="0">
                <a:solidFill>
                  <a:schemeClr val="bg1"/>
                </a:solidFill>
              </a:rPr>
              <a:t>that 7 of us are going to be a part of the </a:t>
            </a:r>
            <a:r>
              <a:rPr lang="en-US" dirty="0" smtClean="0">
                <a:solidFill>
                  <a:schemeClr val="bg1"/>
                </a:solidFill>
              </a:rPr>
              <a:t>Data annotations </a:t>
            </a:r>
            <a:r>
              <a:rPr lang="en-US" dirty="0">
                <a:solidFill>
                  <a:schemeClr val="bg1"/>
                </a:solidFill>
              </a:rPr>
              <a:t>team headed by </a:t>
            </a:r>
            <a:r>
              <a:rPr lang="en-US" dirty="0" err="1">
                <a:solidFill>
                  <a:schemeClr val="bg1"/>
                </a:solidFill>
              </a:rPr>
              <a:t>Karthik</a:t>
            </a:r>
            <a:r>
              <a:rPr lang="en-US" dirty="0">
                <a:solidFill>
                  <a:schemeClr val="bg1"/>
                </a:solidFill>
              </a:rPr>
              <a:t> </a:t>
            </a:r>
            <a:r>
              <a:rPr lang="en-US" dirty="0" err="1">
                <a:solidFill>
                  <a:schemeClr val="bg1"/>
                </a:solidFill>
              </a:rPr>
              <a:t>Itharajulu</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we would be transferred to the model training team after we have</a:t>
            </a:r>
          </a:p>
          <a:p>
            <a:pPr marL="285750" indent="-285750">
              <a:buFont typeface="Arial" panose="020B0604020202020204" pitchFamily="34" charset="0"/>
              <a:buChar char="•"/>
            </a:pPr>
            <a:r>
              <a:rPr lang="en-US" dirty="0">
                <a:solidFill>
                  <a:schemeClr val="bg1"/>
                </a:solidFill>
              </a:rPr>
              <a:t>had enough experience with our initial project</a:t>
            </a:r>
            <a:endParaRPr lang="en-US" dirty="0">
              <a:solidFill>
                <a:schemeClr val="bg1"/>
              </a:solidFill>
            </a:endParaRPr>
          </a:p>
        </p:txBody>
      </p:sp>
    </p:spTree>
    <p:extLst>
      <p:ext uri="{BB962C8B-B14F-4D97-AF65-F5344CB8AC3E}">
        <p14:creationId xmlns:p14="http://schemas.microsoft.com/office/powerpoint/2010/main" val="209890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57302" y="1698171"/>
            <a:ext cx="4650378" cy="769441"/>
          </a:xfrm>
          <a:prstGeom prst="rect">
            <a:avLst/>
          </a:prstGeom>
          <a:noFill/>
        </p:spPr>
        <p:txBody>
          <a:bodyPr wrap="square" rtlCol="0">
            <a:spAutoFit/>
          </a:bodyPr>
          <a:lstStyle/>
          <a:p>
            <a:r>
              <a:rPr lang="en-US" sz="4400" dirty="0" smtClean="0">
                <a:solidFill>
                  <a:schemeClr val="bg1"/>
                </a:solidFill>
                <a:latin typeface="+mj-lt"/>
              </a:rPr>
              <a:t>DATA ANNOTATION</a:t>
            </a:r>
            <a:endParaRPr lang="en-US" sz="4400" dirty="0">
              <a:solidFill>
                <a:schemeClr val="bg1"/>
              </a:solidFill>
              <a:latin typeface="+mj-lt"/>
            </a:endParaRPr>
          </a:p>
        </p:txBody>
      </p:sp>
      <p:sp>
        <p:nvSpPr>
          <p:cNvPr id="8" name="TextBox 7"/>
          <p:cNvSpPr txBox="1"/>
          <p:nvPr/>
        </p:nvSpPr>
        <p:spPr>
          <a:xfrm>
            <a:off x="3457302" y="2743199"/>
            <a:ext cx="4406537" cy="1569660"/>
          </a:xfrm>
          <a:prstGeom prst="rect">
            <a:avLst/>
          </a:prstGeom>
          <a:noFill/>
        </p:spPr>
        <p:txBody>
          <a:bodyPr wrap="square" rtlCol="0">
            <a:spAutoFit/>
          </a:bodyPr>
          <a:lstStyle/>
          <a:p>
            <a:r>
              <a:rPr lang="en-US" sz="1600" dirty="0">
                <a:solidFill>
                  <a:schemeClr val="bg1"/>
                </a:solidFill>
              </a:rPr>
              <a:t> In computer vision tasks, such as object detection, image classification, semantic segmentation, and instance segmentation, the process of data annotation involves labeling or tagging images or videos with relevant information to provide the ground truth for training algorithms.</a:t>
            </a:r>
            <a:endParaRPr lang="en-US" sz="1600" dirty="0">
              <a:solidFill>
                <a:schemeClr val="bg1"/>
              </a:solidFill>
            </a:endParaRPr>
          </a:p>
        </p:txBody>
      </p:sp>
    </p:spTree>
    <p:extLst>
      <p:ext uri="{BB962C8B-B14F-4D97-AF65-F5344CB8AC3E}">
        <p14:creationId xmlns:p14="http://schemas.microsoft.com/office/powerpoint/2010/main" val="3747320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4" name="Picture 3"/>
          <p:cNvPicPr>
            <a:picLocks noChangeAspect="1"/>
          </p:cNvPicPr>
          <p:nvPr/>
        </p:nvPicPr>
        <p:blipFill rotWithShape="1">
          <a:blip r:embed="rId3"/>
          <a:srcRect l="5840" t="2708" r="7002" b="1459"/>
          <a:stretch/>
        </p:blipFill>
        <p:spPr>
          <a:xfrm>
            <a:off x="153843" y="95795"/>
            <a:ext cx="11556274" cy="6467478"/>
          </a:xfrm>
          <a:prstGeom prst="rect">
            <a:avLst/>
          </a:prstGeom>
        </p:spPr>
      </p:pic>
      <p:sp>
        <p:nvSpPr>
          <p:cNvPr id="124" name="Google Shape;124;p16"/>
          <p:cNvSpPr txBox="1">
            <a:spLocks noGrp="1"/>
          </p:cNvSpPr>
          <p:nvPr>
            <p:ph type="title"/>
          </p:nvPr>
        </p:nvSpPr>
        <p:spPr>
          <a:xfrm>
            <a:off x="1344006" y="673955"/>
            <a:ext cx="9175948" cy="10049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IN" b="0" dirty="0" smtClean="0"/>
              <a:t>The process of data annotation</a:t>
            </a:r>
            <a:endParaRPr b="0" dirty="0"/>
          </a:p>
        </p:txBody>
      </p:sp>
      <p:graphicFrame>
        <p:nvGraphicFramePr>
          <p:cNvPr id="7" name="Diagram 6"/>
          <p:cNvGraphicFramePr/>
          <p:nvPr>
            <p:extLst>
              <p:ext uri="{D42A27DB-BD31-4B8C-83A1-F6EECF244321}">
                <p14:modId xmlns:p14="http://schemas.microsoft.com/office/powerpoint/2010/main" val="2964821940"/>
              </p:ext>
            </p:extLst>
          </p:nvPr>
        </p:nvGraphicFramePr>
        <p:xfrm>
          <a:off x="2211964" y="1332411"/>
          <a:ext cx="6728823" cy="45533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126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4" name="Picture 3"/>
          <p:cNvPicPr>
            <a:picLocks noChangeAspect="1"/>
          </p:cNvPicPr>
          <p:nvPr/>
        </p:nvPicPr>
        <p:blipFill rotWithShape="1">
          <a:blip r:embed="rId3"/>
          <a:srcRect l="5840" t="2708" r="7002" b="1459"/>
          <a:stretch/>
        </p:blipFill>
        <p:spPr>
          <a:xfrm>
            <a:off x="700837" y="78378"/>
            <a:ext cx="10811894" cy="6467478"/>
          </a:xfrm>
          <a:prstGeom prst="rect">
            <a:avLst/>
          </a:prstGeom>
        </p:spPr>
      </p:pic>
      <p:sp>
        <p:nvSpPr>
          <p:cNvPr id="124" name="Google Shape;124;p16"/>
          <p:cNvSpPr txBox="1">
            <a:spLocks noGrp="1"/>
          </p:cNvSpPr>
          <p:nvPr>
            <p:ph type="title"/>
          </p:nvPr>
        </p:nvSpPr>
        <p:spPr>
          <a:xfrm>
            <a:off x="1344006" y="673955"/>
            <a:ext cx="9175948" cy="10049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IN" b="0" dirty="0" smtClean="0"/>
              <a:t>THE </a:t>
            </a:r>
            <a:r>
              <a:rPr lang="en-IN" b="0" dirty="0" smtClean="0"/>
              <a:t>SUPER ANNOTATE INTERFACE</a:t>
            </a:r>
            <a:endParaRPr b="0" dirty="0"/>
          </a:p>
        </p:txBody>
      </p:sp>
      <p:pic>
        <p:nvPicPr>
          <p:cNvPr id="1026" name="Picture 2" descr="https://lh6.googleusercontent.com/JHgGXfQRPeOMHYLtLevJ-mlis_9l_UNfSzVMbn5jpH2ehN1fD1jXuUkD0AHo4inm0e0M7PF50m0ZH4mZZSzwKwnObK2toaCP3jbvVwblNnnCsxwXYrczCkascogQPPR2X4bYHHM1DyEhZrUyhd-XQQ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635" y="1404778"/>
            <a:ext cx="8085454" cy="426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692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278983901"/>
              </p:ext>
            </p:extLst>
          </p:nvPr>
        </p:nvGraphicFramePr>
        <p:xfrm>
          <a:off x="612502" y="1059301"/>
          <a:ext cx="1069993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b="0" dirty="0" smtClean="0"/>
              <a:t>KEY FEATURES OF SUPER ANNOTATE</a:t>
            </a:r>
            <a:endParaRPr lang="en-US" b="0" dirty="0"/>
          </a:p>
        </p:txBody>
      </p:sp>
      <p:sp>
        <p:nvSpPr>
          <p:cNvPr id="3" name="Text Placeholder 2"/>
          <p:cNvSpPr>
            <a:spLocks noGrp="1"/>
          </p:cNvSpPr>
          <p:nvPr>
            <p:ph type="body" idx="1"/>
          </p:nvPr>
        </p:nvSpPr>
        <p:spPr>
          <a:xfrm>
            <a:off x="1985554" y="2299061"/>
            <a:ext cx="3279866" cy="2718163"/>
          </a:xfrm>
        </p:spPr>
        <p:txBody>
          <a:bodyPr>
            <a:normAutofit fontScale="62500" lnSpcReduction="20000"/>
          </a:bodyPr>
          <a:lstStyle/>
          <a:p>
            <a:r>
              <a:rPr lang="en-US" dirty="0"/>
              <a:t>Versatile Annotation </a:t>
            </a:r>
            <a:r>
              <a:rPr lang="en-US" dirty="0" smtClean="0"/>
              <a:t>Types</a:t>
            </a:r>
          </a:p>
          <a:p>
            <a:r>
              <a:rPr lang="en-US" dirty="0"/>
              <a:t> Intuitive User </a:t>
            </a:r>
            <a:r>
              <a:rPr lang="en-US" dirty="0" smtClean="0"/>
              <a:t>Interface</a:t>
            </a:r>
          </a:p>
          <a:p>
            <a:r>
              <a:rPr lang="en-US" dirty="0"/>
              <a:t>Collaborative </a:t>
            </a:r>
            <a:r>
              <a:rPr lang="en-US" dirty="0" smtClean="0"/>
              <a:t>Environment</a:t>
            </a:r>
          </a:p>
          <a:p>
            <a:r>
              <a:rPr lang="en-US" dirty="0" smtClean="0"/>
              <a:t>Auto-Annotation</a:t>
            </a:r>
          </a:p>
          <a:p>
            <a:r>
              <a:rPr lang="en-US" dirty="0"/>
              <a:t>Quality Assurance Mechanisms</a:t>
            </a:r>
            <a:endParaRPr lang="en-US" dirty="0"/>
          </a:p>
        </p:txBody>
      </p:sp>
      <p:sp>
        <p:nvSpPr>
          <p:cNvPr id="4" name="Text Placeholder 3"/>
          <p:cNvSpPr>
            <a:spLocks noGrp="1"/>
          </p:cNvSpPr>
          <p:nvPr>
            <p:ph type="body" idx="2"/>
          </p:nvPr>
        </p:nvSpPr>
        <p:spPr>
          <a:xfrm>
            <a:off x="6057900" y="3187337"/>
            <a:ext cx="4782205" cy="2065020"/>
          </a:xfrm>
        </p:spPr>
        <p:txBody>
          <a:bodyPr>
            <a:normAutofit fontScale="62500" lnSpcReduction="20000"/>
          </a:bodyPr>
          <a:lstStyle/>
          <a:p>
            <a:r>
              <a:rPr lang="en-US" dirty="0"/>
              <a:t>Project Management </a:t>
            </a:r>
            <a:r>
              <a:rPr lang="en-US" dirty="0" smtClean="0"/>
              <a:t>Capabilities</a:t>
            </a:r>
          </a:p>
          <a:p>
            <a:r>
              <a:rPr lang="en-US" dirty="0"/>
              <a:t>Integration with Machine Learning </a:t>
            </a:r>
            <a:r>
              <a:rPr lang="en-US" dirty="0" smtClean="0"/>
              <a:t>Frameworks</a:t>
            </a:r>
          </a:p>
          <a:p>
            <a:r>
              <a:rPr lang="en-US" dirty="0"/>
              <a:t>Data </a:t>
            </a:r>
            <a:r>
              <a:rPr lang="en-US" dirty="0" smtClean="0"/>
              <a:t>Augmentation</a:t>
            </a:r>
          </a:p>
          <a:p>
            <a:r>
              <a:rPr lang="en-US" dirty="0"/>
              <a:t>Versatile Industry Applications</a:t>
            </a:r>
            <a:endParaRPr lang="en-US" dirty="0" smtClean="0"/>
          </a:p>
          <a:p>
            <a:r>
              <a:rPr lang="en-US" dirty="0"/>
              <a:t>I</a:t>
            </a:r>
            <a:r>
              <a:rPr lang="en-US" dirty="0" smtClean="0"/>
              <a:t>mage </a:t>
            </a:r>
            <a:r>
              <a:rPr lang="en-US" dirty="0"/>
              <a:t>and Video Annotation</a:t>
            </a:r>
            <a:endParaRPr lang="en-US" dirty="0"/>
          </a:p>
        </p:txBody>
      </p:sp>
      <p:sp>
        <p:nvSpPr>
          <p:cNvPr id="6" name="Slide Number Placeholder 5"/>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IN" smtClean="0"/>
              <a:t>27</a:t>
            </a:fld>
            <a:endParaRPr lang="en-IN"/>
          </a:p>
        </p:txBody>
      </p:sp>
    </p:spTree>
    <p:extLst>
      <p:ext uri="{BB962C8B-B14F-4D97-AF65-F5344CB8AC3E}">
        <p14:creationId xmlns:p14="http://schemas.microsoft.com/office/powerpoint/2010/main" val="4136419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826032" y="2286000"/>
            <a:ext cx="6270173" cy="3505200"/>
          </a:xfrm>
          <a:prstGeom prst="rect">
            <a:avLst/>
          </a:prstGeom>
        </p:spPr>
      </p:pic>
      <p:sp>
        <p:nvSpPr>
          <p:cNvPr id="6" name="Title 5">
            <a:extLst>
              <a:ext uri="{FF2B5EF4-FFF2-40B4-BE49-F238E27FC236}">
                <a16:creationId xmlns:a16="http://schemas.microsoft.com/office/drawing/2014/main" xmlns="" id="{D043097F-4553-F44D-907E-A02457D6A5B7}"/>
              </a:ext>
            </a:extLst>
          </p:cNvPr>
          <p:cNvSpPr>
            <a:spLocks noGrp="1"/>
          </p:cNvSpPr>
          <p:nvPr>
            <p:ph type="title"/>
          </p:nvPr>
        </p:nvSpPr>
        <p:spPr>
          <a:xfrm>
            <a:off x="1033964" y="957150"/>
            <a:ext cx="10178400" cy="1492200"/>
          </a:xfrm>
        </p:spPr>
        <p:txBody>
          <a:bodyPr wrap="square" anchor="t">
            <a:normAutofit/>
          </a:bodyPr>
          <a:lstStyle/>
          <a:p>
            <a:r>
              <a:rPr lang="en-US" b="0" dirty="0"/>
              <a:t>Annotation Using </a:t>
            </a:r>
            <a:r>
              <a:rPr lang="en-US" b="0" dirty="0" err="1"/>
              <a:t>maksense.ai</a:t>
            </a:r>
            <a:endParaRPr lang="en-US" b="0" dirty="0"/>
          </a:p>
        </p:txBody>
      </p:sp>
      <p:sp>
        <p:nvSpPr>
          <p:cNvPr id="7" name="Text Placeholder 6">
            <a:extLst>
              <a:ext uri="{FF2B5EF4-FFF2-40B4-BE49-F238E27FC236}">
                <a16:creationId xmlns:a16="http://schemas.microsoft.com/office/drawing/2014/main" xmlns="" id="{748D88C4-6BA8-B6FA-181A-20F0AD84DA7D}"/>
              </a:ext>
            </a:extLst>
          </p:cNvPr>
          <p:cNvSpPr>
            <a:spLocks noGrp="1"/>
          </p:cNvSpPr>
          <p:nvPr>
            <p:ph type="body" idx="1"/>
          </p:nvPr>
        </p:nvSpPr>
        <p:spPr>
          <a:xfrm>
            <a:off x="1257300" y="2286000"/>
            <a:ext cx="4800600" cy="3619500"/>
          </a:xfrm>
        </p:spPr>
        <p:txBody>
          <a:bodyPr wrap="square" anchor="t">
            <a:normAutofit/>
          </a:bodyPr>
          <a:lstStyle/>
          <a:p>
            <a:pPr>
              <a:lnSpc>
                <a:spcPct val="100000"/>
              </a:lnSpc>
            </a:pPr>
            <a:r>
              <a:rPr lang="en-IN" sz="1900" dirty="0"/>
              <a:t>The tool is particularly useful for small computer vision deep learning projects, as it simplifies and accelerates the process of dataset preparation. After </a:t>
            </a:r>
            <a:r>
              <a:rPr lang="en-IN" sz="1900" dirty="0" err="1"/>
              <a:t>labeling</a:t>
            </a:r>
            <a:r>
              <a:rPr lang="en-IN" sz="1900" dirty="0"/>
              <a:t> the photos, users can download the prepared labels in multiple supported formats. </a:t>
            </a:r>
          </a:p>
          <a:p>
            <a:pPr>
              <a:lnSpc>
                <a:spcPct val="100000"/>
              </a:lnSpc>
            </a:pPr>
            <a:endParaRPr lang="en-IN" sz="1900" dirty="0"/>
          </a:p>
          <a:p>
            <a:pPr>
              <a:lnSpc>
                <a:spcPct val="100000"/>
              </a:lnSpc>
            </a:pPr>
            <a:r>
              <a:rPr lang="en-IN" sz="1900" dirty="0"/>
              <a:t>It utilizes the SSD model pre-trained on the COCO dataset, which assists in drawing bounding boxes on photos and, in some cases, suggesting labels. </a:t>
            </a:r>
            <a:endParaRPr lang="en-US" sz="19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492" y="2733815"/>
            <a:ext cx="4574646" cy="2540206"/>
          </a:xfrm>
          <a:prstGeom prst="rect">
            <a:avLst/>
          </a:prstGeom>
        </p:spPr>
      </p:pic>
    </p:spTree>
    <p:extLst>
      <p:ext uri="{BB962C8B-B14F-4D97-AF65-F5344CB8AC3E}">
        <p14:creationId xmlns:p14="http://schemas.microsoft.com/office/powerpoint/2010/main" val="1894044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5" name="Picture 4"/>
          <p:cNvPicPr>
            <a:picLocks noChangeAspect="1"/>
          </p:cNvPicPr>
          <p:nvPr/>
        </p:nvPicPr>
        <p:blipFill rotWithShape="1">
          <a:blip r:embed="rId3"/>
          <a:srcRect l="5840" t="2708" r="7002" b="1459"/>
          <a:stretch/>
        </p:blipFill>
        <p:spPr>
          <a:xfrm>
            <a:off x="5367587" y="1924594"/>
            <a:ext cx="6711200" cy="4214949"/>
          </a:xfrm>
          <a:prstGeom prst="rect">
            <a:avLst/>
          </a:prstGeom>
        </p:spPr>
      </p:pic>
      <p:sp>
        <p:nvSpPr>
          <p:cNvPr id="110" name="Google Shape;110;p14"/>
          <p:cNvSpPr txBox="1">
            <a:spLocks noGrp="1"/>
          </p:cNvSpPr>
          <p:nvPr>
            <p:ph type="title"/>
          </p:nvPr>
        </p:nvSpPr>
        <p:spPr>
          <a:xfrm>
            <a:off x="1128714" y="300038"/>
            <a:ext cx="7200900" cy="1222389"/>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2"/>
              </a:buClr>
              <a:buSzPts val="4400"/>
              <a:buFont typeface="Impact"/>
              <a:buNone/>
            </a:pPr>
            <a:r>
              <a:rPr lang="en-IN" sz="4400" b="0" dirty="0"/>
              <a:t>Optimising Object</a:t>
            </a:r>
            <a:br>
              <a:rPr lang="en-IN" sz="4400" b="0" dirty="0"/>
            </a:br>
            <a:r>
              <a:rPr lang="en-IN" sz="4400" b="0" dirty="0"/>
              <a:t>Notation with YOLOv5</a:t>
            </a:r>
            <a:endParaRPr b="0" dirty="0"/>
          </a:p>
        </p:txBody>
      </p:sp>
      <p:sp>
        <p:nvSpPr>
          <p:cNvPr id="111" name="Google Shape;111;p14"/>
          <p:cNvSpPr txBox="1">
            <a:spLocks noGrp="1"/>
          </p:cNvSpPr>
          <p:nvPr>
            <p:ph type="body" idx="1"/>
          </p:nvPr>
        </p:nvSpPr>
        <p:spPr>
          <a:xfrm>
            <a:off x="675130" y="2435726"/>
            <a:ext cx="4363595" cy="3593591"/>
          </a:xfrm>
          <a:prstGeom prst="rect">
            <a:avLst/>
          </a:prstGeom>
          <a:noFill/>
          <a:ln>
            <a:noFill/>
          </a:ln>
        </p:spPr>
        <p:txBody>
          <a:bodyPr spcFirstLastPara="1" wrap="square" lIns="91425" tIns="45700" rIns="91425" bIns="45700" anchor="t" anchorCtr="0">
            <a:normAutofit lnSpcReduction="10000"/>
          </a:bodyPr>
          <a:lstStyle/>
          <a:p>
            <a:pPr algn="just">
              <a:lnSpc>
                <a:spcPct val="115000"/>
              </a:lnSpc>
            </a:pPr>
            <a:r>
              <a:rPr lang="en-IN" sz="1800" dirty="0">
                <a:effectLst/>
                <a:latin typeface="Arial" panose="020B0604020202020204" pitchFamily="34" charset="0"/>
                <a:ea typeface="Arial" panose="020B0604020202020204" pitchFamily="34" charset="0"/>
              </a:rPr>
              <a:t>YOLOv5 is a computer vision model for object detection and localization. It is the latest version of the YOLO (You Only Look Once) series of real-time object detection algorithms. </a:t>
            </a:r>
          </a:p>
          <a:p>
            <a:pPr algn="just">
              <a:lnSpc>
                <a:spcPct val="115000"/>
              </a:lnSpc>
            </a:pPr>
            <a:endParaRPr lang="en-IN" sz="1800" dirty="0">
              <a:effectLst/>
              <a:latin typeface="Arial" panose="020B0604020202020204" pitchFamily="34" charset="0"/>
              <a:ea typeface="Arial" panose="020B0604020202020204" pitchFamily="34" charset="0"/>
            </a:endParaRPr>
          </a:p>
          <a:p>
            <a:pPr algn="just">
              <a:lnSpc>
                <a:spcPct val="115000"/>
              </a:lnSpc>
            </a:pPr>
            <a:r>
              <a:rPr lang="en-IN" sz="1800" dirty="0">
                <a:latin typeface="Arial" panose="020B0604020202020204" pitchFamily="34" charset="0"/>
              </a:rPr>
              <a:t>By running the train script provided by YOLOv5, we could train our object detection model for a 3k image dataset with all the annotation coordinates in </a:t>
            </a:r>
            <a:r>
              <a:rPr lang="en-IN" sz="1800" dirty="0" err="1">
                <a:latin typeface="Arial" panose="020B0604020202020204" pitchFamily="34" charset="0"/>
              </a:rPr>
              <a:t>cocojson</a:t>
            </a:r>
            <a:r>
              <a:rPr lang="en-IN" sz="1800" dirty="0">
                <a:latin typeface="Arial" panose="020B0604020202020204" pitchFamily="34" charset="0"/>
              </a:rPr>
              <a:t> format</a:t>
            </a:r>
            <a:r>
              <a:rPr lang="en-IN" sz="1600" b="0" i="0" dirty="0">
                <a:solidFill>
                  <a:srgbClr val="374151"/>
                </a:solidFill>
                <a:effectLst/>
                <a:latin typeface="Söhne"/>
              </a:rPr>
              <a:t>.</a:t>
            </a:r>
            <a:endParaRPr lang="en-IN" sz="1800" dirty="0">
              <a:effectLst/>
              <a:latin typeface="Arial" panose="020B0604020202020204" pitchFamily="34" charset="0"/>
              <a:ea typeface="Arial" panose="020B0604020202020204" pitchFamily="34" charset="0"/>
            </a:endParaRPr>
          </a:p>
          <a:p>
            <a:pPr marL="114300" indent="0" algn="just">
              <a:lnSpc>
                <a:spcPct val="115000"/>
              </a:lnSpc>
              <a:buNone/>
            </a:pPr>
            <a:endParaRPr lang="en-IN" sz="1800" dirty="0">
              <a:latin typeface="Arial" panose="020B0604020202020204" pitchFamily="34" charset="0"/>
              <a:cs typeface="Calibri"/>
            </a:endParaRPr>
          </a:p>
          <a:p>
            <a:pPr marL="114300" indent="0" algn="just">
              <a:lnSpc>
                <a:spcPct val="115000"/>
              </a:lnSpc>
              <a:buNone/>
            </a:pPr>
            <a:endParaRPr lang="en-IN" sz="1600" dirty="0">
              <a:latin typeface="Calibri"/>
              <a:cs typeface="Calibri"/>
            </a:endParaRPr>
          </a:p>
        </p:txBody>
      </p:sp>
      <p:pic>
        <p:nvPicPr>
          <p:cNvPr id="3" name="Picture 2" descr="A diagram of a puzzle&#10;&#10;Description automatically generated">
            <a:extLst>
              <a:ext uri="{FF2B5EF4-FFF2-40B4-BE49-F238E27FC236}">
                <a16:creationId xmlns:a16="http://schemas.microsoft.com/office/drawing/2014/main" xmlns="" id="{FFB6AE67-10A0-3032-28D8-1C3AFFDF8DC3}"/>
              </a:ext>
            </a:extLst>
          </p:cNvPr>
          <p:cNvPicPr>
            <a:picLocks noChangeAspect="1"/>
          </p:cNvPicPr>
          <p:nvPr/>
        </p:nvPicPr>
        <p:blipFill>
          <a:blip r:embed="rId4"/>
          <a:stretch>
            <a:fillRect/>
          </a:stretch>
        </p:blipFill>
        <p:spPr>
          <a:xfrm>
            <a:off x="5585300" y="2017526"/>
            <a:ext cx="6260638" cy="3886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5"/>
          <p:cNvSpPr txBox="1">
            <a:spLocks noGrp="1"/>
          </p:cNvSpPr>
          <p:nvPr>
            <p:ph type="body" sz="half" idx="2"/>
          </p:nvPr>
        </p:nvSpPr>
        <p:spPr>
          <a:xfrm>
            <a:off x="957943" y="2154965"/>
            <a:ext cx="5138057" cy="3396749"/>
          </a:xfrm>
          <a:prstGeom prst="rect">
            <a:avLst/>
          </a:prstGeom>
          <a:noFill/>
          <a:ln>
            <a:noFill/>
          </a:ln>
        </p:spPr>
        <p:txBody>
          <a:bodyPr spcFirstLastPara="1" wrap="square" lIns="91425" tIns="45700" rIns="91425" bIns="45700" anchor="t" anchorCtr="0">
            <a:normAutofit/>
          </a:bodyPr>
          <a:lstStyle/>
          <a:p>
            <a:pPr marL="457200" lvl="0" indent="-457200" algn="just" rtl="0">
              <a:lnSpc>
                <a:spcPct val="110000"/>
              </a:lnSpc>
              <a:spcBef>
                <a:spcPts val="0"/>
              </a:spcBef>
              <a:spcAft>
                <a:spcPts val="0"/>
              </a:spcAft>
              <a:buSzPts val="2000"/>
              <a:buFont typeface="Arial"/>
              <a:buChar char="•"/>
            </a:pPr>
            <a:r>
              <a:rPr lang="en-IN" sz="1800" b="0" i="0" dirty="0">
                <a:ea typeface="Work Sans"/>
                <a:cs typeface="Work Sans"/>
                <a:sym typeface="Work Sans"/>
              </a:rPr>
              <a:t>Businesses are adopting AI technology to </a:t>
            </a:r>
            <a:r>
              <a:rPr lang="en-IN" sz="1800" b="1" i="0" dirty="0">
                <a:ea typeface="Work Sans"/>
                <a:cs typeface="Work Sans"/>
                <a:sym typeface="Work Sans"/>
              </a:rPr>
              <a:t>automate decision-making</a:t>
            </a:r>
            <a:r>
              <a:rPr lang="en-IN" sz="1800" b="0" i="0" dirty="0">
                <a:ea typeface="Work Sans"/>
                <a:cs typeface="Work Sans"/>
                <a:sym typeface="Work Sans"/>
              </a:rPr>
              <a:t> and benefit from new business opportunities</a:t>
            </a:r>
            <a:endParaRPr sz="1800" dirty="0"/>
          </a:p>
          <a:p>
            <a:pPr marL="457200" lvl="0" indent="-457200" algn="just" rtl="0">
              <a:lnSpc>
                <a:spcPct val="110000"/>
              </a:lnSpc>
              <a:spcBef>
                <a:spcPts val="700"/>
              </a:spcBef>
              <a:spcAft>
                <a:spcPts val="0"/>
              </a:spcAft>
              <a:buSzPts val="2000"/>
              <a:buFont typeface="Arial"/>
              <a:buChar char="•"/>
            </a:pPr>
            <a:r>
              <a:rPr lang="en-IN" sz="1800" b="0" i="0" dirty="0">
                <a:ea typeface="Work Sans"/>
                <a:cs typeface="Work Sans"/>
                <a:sym typeface="Work Sans"/>
              </a:rPr>
              <a:t>Machine learning models have a wide variety of critical applications (e.g., healthcare) where </a:t>
            </a:r>
            <a:r>
              <a:rPr lang="en-IN" sz="1800" b="1" i="0" dirty="0">
                <a:ea typeface="Work Sans"/>
                <a:cs typeface="Work Sans"/>
                <a:sym typeface="Work Sans"/>
              </a:rPr>
              <a:t>erroneous AI/ML models can be dangerous</a:t>
            </a:r>
            <a:endParaRPr sz="1800" dirty="0"/>
          </a:p>
          <a:p>
            <a:pPr marL="457200" lvl="0" indent="-457200" algn="just" rtl="0">
              <a:lnSpc>
                <a:spcPct val="110000"/>
              </a:lnSpc>
              <a:spcBef>
                <a:spcPts val="700"/>
              </a:spcBef>
              <a:spcAft>
                <a:spcPts val="0"/>
              </a:spcAft>
              <a:buSzPts val="2000"/>
              <a:buFont typeface="Arial"/>
              <a:buChar char="•"/>
            </a:pPr>
            <a:r>
              <a:rPr lang="en-IN" sz="1800" b="0" i="0" dirty="0">
                <a:ea typeface="Work Sans"/>
                <a:cs typeface="Work Sans"/>
                <a:sym typeface="Work Sans"/>
              </a:rPr>
              <a:t>Finding high-quality annotated data is one of the primary challenges of </a:t>
            </a:r>
            <a:r>
              <a:rPr lang="en-IN" sz="1800" b="1" i="0" dirty="0">
                <a:ea typeface="Work Sans"/>
                <a:cs typeface="Work Sans"/>
                <a:sym typeface="Work Sans"/>
              </a:rPr>
              <a:t>building accurate machine-learning models</a:t>
            </a:r>
            <a:endParaRPr sz="1800" dirty="0"/>
          </a:p>
          <a:p>
            <a:pPr marL="457200" lvl="0" indent="-330200" algn="l" rtl="0">
              <a:lnSpc>
                <a:spcPct val="110000"/>
              </a:lnSpc>
              <a:spcBef>
                <a:spcPts val="700"/>
              </a:spcBef>
              <a:spcAft>
                <a:spcPts val="0"/>
              </a:spcAft>
              <a:buSzPts val="2000"/>
              <a:buFont typeface="Arial"/>
              <a:buNone/>
            </a:pPr>
            <a:endParaRPr b="1" i="0" dirty="0">
              <a:solidFill>
                <a:srgbClr val="555555"/>
              </a:solidFill>
              <a:latin typeface="Work Sans"/>
              <a:ea typeface="Work Sans"/>
              <a:cs typeface="Work Sans"/>
              <a:sym typeface="Work Sans"/>
            </a:endParaRPr>
          </a:p>
          <a:p>
            <a:pPr marL="457200" lvl="0" indent="-330200" algn="l" rtl="0">
              <a:lnSpc>
                <a:spcPct val="110000"/>
              </a:lnSpc>
              <a:spcBef>
                <a:spcPts val="700"/>
              </a:spcBef>
              <a:spcAft>
                <a:spcPts val="0"/>
              </a:spcAft>
              <a:buSzPts val="2000"/>
              <a:buFont typeface="Arial"/>
              <a:buNone/>
            </a:pPr>
            <a:endParaRPr b="0" i="0" dirty="0">
              <a:solidFill>
                <a:srgbClr val="555555"/>
              </a:solidFill>
              <a:latin typeface="Work Sans"/>
              <a:ea typeface="Work Sans"/>
              <a:cs typeface="Work Sans"/>
              <a:sym typeface="Work Sans"/>
            </a:endParaRPr>
          </a:p>
          <a:p>
            <a:pPr marL="228600" lvl="0" indent="-101600" algn="l" rtl="0">
              <a:lnSpc>
                <a:spcPct val="110000"/>
              </a:lnSpc>
              <a:spcBef>
                <a:spcPts val="700"/>
              </a:spcBef>
              <a:spcAft>
                <a:spcPts val="0"/>
              </a:spcAft>
              <a:buSzPts val="2000"/>
              <a:buNone/>
            </a:pPr>
            <a:endParaRPr dirty="0"/>
          </a:p>
        </p:txBody>
      </p:sp>
      <p:sp>
        <p:nvSpPr>
          <p:cNvPr id="117" name="Google Shape;117;p15"/>
          <p:cNvSpPr txBox="1">
            <a:spLocks noGrp="1"/>
          </p:cNvSpPr>
          <p:nvPr>
            <p:ph type="title"/>
          </p:nvPr>
        </p:nvSpPr>
        <p:spPr>
          <a:xfrm>
            <a:off x="957943" y="1071154"/>
            <a:ext cx="5138057" cy="9793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IN" b="0" dirty="0"/>
              <a:t>WHY IS IT IMPORTANT?</a:t>
            </a:r>
            <a:endParaRPr b="0" dirty="0"/>
          </a:p>
        </p:txBody>
      </p:sp>
      <p:pic>
        <p:nvPicPr>
          <p:cNvPr id="119" name="Google Shape;119;p15"/>
          <p:cNvPicPr preferRelativeResize="0"/>
          <p:nvPr/>
        </p:nvPicPr>
        <p:blipFill>
          <a:blip r:embed="rId3">
            <a:alphaModFix/>
          </a:blip>
          <a:stretch>
            <a:fillRect/>
          </a:stretch>
        </p:blipFill>
        <p:spPr>
          <a:xfrm>
            <a:off x="7715900" y="1874517"/>
            <a:ext cx="4033350" cy="32502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5840" t="2708" r="7002" b="1459"/>
          <a:stretch/>
        </p:blipFill>
        <p:spPr>
          <a:xfrm>
            <a:off x="566056" y="1874585"/>
            <a:ext cx="5826035" cy="4214949"/>
          </a:xfrm>
          <a:prstGeom prst="rect">
            <a:avLst/>
          </a:prstGeom>
        </p:spPr>
      </p:pic>
      <p:sp>
        <p:nvSpPr>
          <p:cNvPr id="5" name="Title 4">
            <a:extLst>
              <a:ext uri="{FF2B5EF4-FFF2-40B4-BE49-F238E27FC236}">
                <a16:creationId xmlns:a16="http://schemas.microsoft.com/office/drawing/2014/main" xmlns="" id="{F485E82E-E85B-E636-934C-7CD5F03CA428}"/>
              </a:ext>
            </a:extLst>
          </p:cNvPr>
          <p:cNvSpPr>
            <a:spLocks noGrp="1"/>
          </p:cNvSpPr>
          <p:nvPr>
            <p:ph type="title"/>
          </p:nvPr>
        </p:nvSpPr>
        <p:spPr>
          <a:xfrm>
            <a:off x="1251678" y="382385"/>
            <a:ext cx="10178400" cy="1492200"/>
          </a:xfrm>
        </p:spPr>
        <p:txBody>
          <a:bodyPr wrap="square" anchor="t">
            <a:normAutofit/>
          </a:bodyPr>
          <a:lstStyle/>
          <a:p>
            <a:r>
              <a:rPr lang="en-US" b="0" dirty="0"/>
              <a:t>HIGH LEVEL ARCHITECTURE OF YOLOV</a:t>
            </a:r>
            <a:br>
              <a:rPr lang="en-US" b="0" dirty="0"/>
            </a:br>
            <a:endParaRPr lang="en-US" b="0" dirty="0"/>
          </a:p>
        </p:txBody>
      </p:sp>
      <p:sp>
        <p:nvSpPr>
          <p:cNvPr id="6" name="Text Placeholder 5">
            <a:extLst>
              <a:ext uri="{FF2B5EF4-FFF2-40B4-BE49-F238E27FC236}">
                <a16:creationId xmlns:a16="http://schemas.microsoft.com/office/drawing/2014/main" xmlns="" id="{8765BB94-C87E-AEA1-A2E6-4D698DCB1073}"/>
              </a:ext>
            </a:extLst>
          </p:cNvPr>
          <p:cNvSpPr>
            <a:spLocks noGrp="1"/>
          </p:cNvSpPr>
          <p:nvPr>
            <p:ph type="body" idx="1"/>
          </p:nvPr>
        </p:nvSpPr>
        <p:spPr>
          <a:xfrm>
            <a:off x="869795" y="2174489"/>
            <a:ext cx="5188105" cy="3731012"/>
          </a:xfrm>
        </p:spPr>
        <p:txBody>
          <a:bodyPr wrap="square" anchor="t">
            <a:normAutofit/>
          </a:bodyPr>
          <a:lstStyle/>
          <a:p>
            <a:pPr>
              <a:lnSpc>
                <a:spcPct val="100000"/>
              </a:lnSpc>
            </a:pPr>
            <a:r>
              <a:rPr lang="en-IN" sz="1400" dirty="0">
                <a:effectLst/>
              </a:rPr>
              <a:t>YOLO is a single-stage object detector architecture that is comprised of three main components: A backbone, a Neck, and a Head to make dense predictions</a:t>
            </a:r>
          </a:p>
          <a:p>
            <a:pPr>
              <a:lnSpc>
                <a:spcPct val="100000"/>
              </a:lnSpc>
            </a:pPr>
            <a:endParaRPr lang="en-IN" sz="1400" dirty="0">
              <a:effectLst/>
            </a:endParaRPr>
          </a:p>
          <a:p>
            <a:pPr>
              <a:lnSpc>
                <a:spcPct val="100000"/>
              </a:lnSpc>
            </a:pPr>
            <a:r>
              <a:rPr lang="en-IN" sz="1400" b="1" dirty="0">
                <a:effectLst/>
              </a:rPr>
              <a:t>Model Backbone:</a:t>
            </a:r>
            <a:r>
              <a:rPr lang="en-IN" sz="1400" dirty="0">
                <a:effectLst/>
              </a:rPr>
              <a:t> The backbone refers to a pre-trained network employed to extract high-quality feature representations from images. </a:t>
            </a:r>
          </a:p>
          <a:p>
            <a:pPr>
              <a:lnSpc>
                <a:spcPct val="100000"/>
              </a:lnSpc>
            </a:pPr>
            <a:r>
              <a:rPr lang="en-IN" sz="1400" b="1" dirty="0">
                <a:effectLst/>
              </a:rPr>
              <a:t>Model Neck:</a:t>
            </a:r>
            <a:r>
              <a:rPr lang="en-IN" sz="1400" dirty="0">
                <a:effectLst/>
              </a:rPr>
              <a:t> The model neck is responsible for extracting feature pyramids, enabling the model to effectively handle objects of varying sizes and scales.</a:t>
            </a:r>
          </a:p>
          <a:p>
            <a:pPr>
              <a:lnSpc>
                <a:spcPct val="100000"/>
              </a:lnSpc>
            </a:pPr>
            <a:r>
              <a:rPr lang="en-IN" sz="1400" b="1" dirty="0"/>
              <a:t>Model head: </a:t>
            </a:r>
            <a:r>
              <a:rPr lang="en-IN" sz="1400" b="0" i="0" dirty="0">
                <a:effectLst/>
              </a:rPr>
              <a:t>executes the final operations, which involve applying anchor boxes to feature maps and generating the ultimate output. This output includes classes, </a:t>
            </a:r>
            <a:r>
              <a:rPr lang="en-IN" sz="1400" b="0" i="0" dirty="0" err="1">
                <a:effectLst/>
              </a:rPr>
              <a:t>objectness</a:t>
            </a:r>
            <a:r>
              <a:rPr lang="en-IN" sz="1400" b="0" i="0" dirty="0">
                <a:effectLst/>
              </a:rPr>
              <a:t> scores, and bounding boxes.</a:t>
            </a:r>
            <a:endParaRPr lang="en-IN" sz="1400" dirty="0"/>
          </a:p>
          <a:p>
            <a:pPr marL="114300" indent="0">
              <a:lnSpc>
                <a:spcPct val="100000"/>
              </a:lnSpc>
            </a:pPr>
            <a:endParaRPr lang="en-IN" sz="1400" dirty="0">
              <a:effectLst/>
            </a:endParaRPr>
          </a:p>
          <a:p>
            <a:pPr>
              <a:lnSpc>
                <a:spcPct val="100000"/>
              </a:lnSpc>
            </a:pPr>
            <a:endParaRPr lang="en-US" sz="1400" dirty="0"/>
          </a:p>
        </p:txBody>
      </p:sp>
      <p:pic>
        <p:nvPicPr>
          <p:cNvPr id="12" name="Picture 11">
            <a:extLst>
              <a:ext uri="{FF2B5EF4-FFF2-40B4-BE49-F238E27FC236}">
                <a16:creationId xmlns:a16="http://schemas.microsoft.com/office/drawing/2014/main" xmlns="" id="{FABE7B12-6EFA-AE02-2E1F-486EC7EAF922}"/>
              </a:ext>
            </a:extLst>
          </p:cNvPr>
          <p:cNvPicPr>
            <a:picLocks noChangeAspect="1"/>
          </p:cNvPicPr>
          <p:nvPr/>
        </p:nvPicPr>
        <p:blipFill>
          <a:blip r:embed="rId3"/>
          <a:stretch>
            <a:fillRect/>
          </a:stretch>
        </p:blipFill>
        <p:spPr>
          <a:xfrm>
            <a:off x="6540137" y="2437584"/>
            <a:ext cx="4889941" cy="2686050"/>
          </a:xfrm>
          <a:prstGeom prst="rect">
            <a:avLst/>
          </a:prstGeom>
        </p:spPr>
      </p:pic>
    </p:spTree>
    <p:extLst>
      <p:ext uri="{BB962C8B-B14F-4D97-AF65-F5344CB8AC3E}">
        <p14:creationId xmlns:p14="http://schemas.microsoft.com/office/powerpoint/2010/main" val="377835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5840" t="2708" r="7002" b="1459"/>
          <a:stretch/>
        </p:blipFill>
        <p:spPr>
          <a:xfrm>
            <a:off x="1039615" y="1952962"/>
            <a:ext cx="5826035" cy="4214949"/>
          </a:xfrm>
          <a:prstGeom prst="rect">
            <a:avLst/>
          </a:prstGeom>
        </p:spPr>
      </p:pic>
      <p:sp>
        <p:nvSpPr>
          <p:cNvPr id="2" name="Title 1">
            <a:extLst>
              <a:ext uri="{FF2B5EF4-FFF2-40B4-BE49-F238E27FC236}">
                <a16:creationId xmlns:a16="http://schemas.microsoft.com/office/drawing/2014/main" xmlns="" id="{C99F3F2C-5E9D-4680-82E8-4168D30AB12A}"/>
              </a:ext>
            </a:extLst>
          </p:cNvPr>
          <p:cNvSpPr>
            <a:spLocks noGrp="1"/>
          </p:cNvSpPr>
          <p:nvPr>
            <p:ph type="title"/>
          </p:nvPr>
        </p:nvSpPr>
        <p:spPr/>
        <p:txBody>
          <a:bodyPr/>
          <a:lstStyle/>
          <a:p>
            <a:r>
              <a:rPr lang="en-US" b="0" dirty="0"/>
              <a:t>Converting COCOJSON to YOLOv5 and generating the YAML file</a:t>
            </a:r>
          </a:p>
        </p:txBody>
      </p:sp>
      <p:sp>
        <p:nvSpPr>
          <p:cNvPr id="3" name="Text Placeholder 2">
            <a:extLst>
              <a:ext uri="{FF2B5EF4-FFF2-40B4-BE49-F238E27FC236}">
                <a16:creationId xmlns:a16="http://schemas.microsoft.com/office/drawing/2014/main" xmlns="" id="{0BADB3B0-E3A2-D6A0-2463-D0DB16961E04}"/>
              </a:ext>
            </a:extLst>
          </p:cNvPr>
          <p:cNvSpPr>
            <a:spLocks noGrp="1"/>
          </p:cNvSpPr>
          <p:nvPr>
            <p:ph type="body" idx="1"/>
          </p:nvPr>
        </p:nvSpPr>
        <p:spPr>
          <a:xfrm>
            <a:off x="1251678" y="2464677"/>
            <a:ext cx="5317288" cy="3000702"/>
          </a:xfrm>
        </p:spPr>
        <p:txBody>
          <a:bodyPr>
            <a:normAutofit/>
          </a:bodyPr>
          <a:lstStyle/>
          <a:p>
            <a:r>
              <a:rPr lang="en-IN" sz="1800" dirty="0">
                <a:latin typeface="Arial" panose="020B0604020202020204" pitchFamily="34" charset="0"/>
                <a:ea typeface="Arial" panose="020B0604020202020204" pitchFamily="34" charset="0"/>
              </a:rPr>
              <a:t>W</a:t>
            </a:r>
            <a:r>
              <a:rPr lang="en-IN" sz="1800" dirty="0">
                <a:effectLst/>
                <a:latin typeface="Arial" panose="020B0604020202020204" pitchFamily="34" charset="0"/>
                <a:ea typeface="Arial" panose="020B0604020202020204" pitchFamily="34" charset="0"/>
              </a:rPr>
              <a:t>e converted the annotations from the COCO JSON format to a YOLOV5 format using </a:t>
            </a:r>
            <a:r>
              <a:rPr lang="en-IN" sz="1800" dirty="0" err="1">
                <a:effectLst/>
                <a:latin typeface="Arial" panose="020B0604020202020204" pitchFamily="34" charset="0"/>
                <a:ea typeface="Arial" panose="020B0604020202020204" pitchFamily="34" charset="0"/>
              </a:rPr>
              <a:t>Roboflow</a:t>
            </a:r>
            <a:r>
              <a:rPr lang="en-IN" sz="1800" dirty="0">
                <a:effectLst/>
                <a:latin typeface="Arial" panose="020B0604020202020204" pitchFamily="34" charset="0"/>
                <a:ea typeface="Arial" panose="020B0604020202020204" pitchFamily="34" charset="0"/>
              </a:rPr>
              <a:t>.</a:t>
            </a:r>
          </a:p>
          <a:p>
            <a:r>
              <a:rPr lang="en-IN" sz="1800" dirty="0" err="1">
                <a:effectLst/>
                <a:latin typeface="Arial" panose="020B0604020202020204" pitchFamily="34" charset="0"/>
                <a:ea typeface="Arial" panose="020B0604020202020204" pitchFamily="34" charset="0"/>
              </a:rPr>
              <a:t>Roboflow</a:t>
            </a:r>
            <a:r>
              <a:rPr lang="en-IN" sz="1800" dirty="0">
                <a:effectLst/>
                <a:latin typeface="Arial" panose="020B0604020202020204" pitchFamily="34" charset="0"/>
                <a:ea typeface="Arial" panose="020B0604020202020204" pitchFamily="34" charset="0"/>
              </a:rPr>
              <a:t> also generated a YAML file based on the COCO JSON file.</a:t>
            </a:r>
          </a:p>
          <a:p>
            <a:r>
              <a:rPr lang="en-IN" sz="1800" dirty="0">
                <a:latin typeface="Arial" panose="020B0604020202020204" pitchFamily="34" charset="0"/>
                <a:ea typeface="Arial" panose="020B0604020202020204" pitchFamily="34" charset="0"/>
              </a:rPr>
              <a:t>Uploaded the above files and the relevant images and created a proper directory tree in Google Collab</a:t>
            </a:r>
          </a:p>
          <a:p>
            <a:endParaRPr lang="en-US" dirty="0"/>
          </a:p>
        </p:txBody>
      </p:sp>
      <p:pic>
        <p:nvPicPr>
          <p:cNvPr id="5" name="Picture 4">
            <a:extLst>
              <a:ext uri="{FF2B5EF4-FFF2-40B4-BE49-F238E27FC236}">
                <a16:creationId xmlns:a16="http://schemas.microsoft.com/office/drawing/2014/main" xmlns="" id="{4FBAFE14-9566-525C-73F8-CBFD18AE45F1}"/>
              </a:ext>
            </a:extLst>
          </p:cNvPr>
          <p:cNvPicPr>
            <a:picLocks noChangeAspect="1"/>
          </p:cNvPicPr>
          <p:nvPr/>
        </p:nvPicPr>
        <p:blipFill>
          <a:blip r:embed="rId3"/>
          <a:stretch>
            <a:fillRect/>
          </a:stretch>
        </p:blipFill>
        <p:spPr>
          <a:xfrm>
            <a:off x="7162335" y="2595816"/>
            <a:ext cx="4000500" cy="2387600"/>
          </a:xfrm>
          <a:prstGeom prst="rect">
            <a:avLst/>
          </a:prstGeom>
        </p:spPr>
      </p:pic>
    </p:spTree>
    <p:extLst>
      <p:ext uri="{BB962C8B-B14F-4D97-AF65-F5344CB8AC3E}">
        <p14:creationId xmlns:p14="http://schemas.microsoft.com/office/powerpoint/2010/main" val="587244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1623152" y="957151"/>
            <a:ext cx="5359329" cy="10049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IN" b="0" dirty="0"/>
              <a:t>Training the model</a:t>
            </a:r>
            <a:endParaRPr b="0" dirty="0"/>
          </a:p>
        </p:txBody>
      </p:sp>
      <p:sp>
        <p:nvSpPr>
          <p:cNvPr id="125" name="Google Shape;125;p16"/>
          <p:cNvSpPr txBox="1">
            <a:spLocks noGrp="1"/>
          </p:cNvSpPr>
          <p:nvPr>
            <p:ph type="body" idx="1"/>
          </p:nvPr>
        </p:nvSpPr>
        <p:spPr>
          <a:xfrm>
            <a:off x="1623152" y="2314575"/>
            <a:ext cx="8492397" cy="2782706"/>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IN" sz="2000" b="0" i="0" dirty="0">
                <a:latin typeface="+mj-lt"/>
                <a:ea typeface="Arial"/>
                <a:cs typeface="Arial"/>
                <a:sym typeface="Arial"/>
              </a:rPr>
              <a:t>Divided 3000 images among 7 of us in two iterations for training, validation, and prediction </a:t>
            </a:r>
            <a:r>
              <a:rPr lang="en-IN" sz="2000" dirty="0">
                <a:latin typeface="+mj-lt"/>
                <a:ea typeface="Arial"/>
                <a:cs typeface="Arial"/>
                <a:sym typeface="Arial"/>
              </a:rPr>
              <a:t>.</a:t>
            </a:r>
          </a:p>
          <a:p>
            <a:pPr marL="0" lvl="0" indent="0" algn="l" rtl="0">
              <a:lnSpc>
                <a:spcPct val="110000"/>
              </a:lnSpc>
              <a:spcBef>
                <a:spcPts val="0"/>
              </a:spcBef>
              <a:spcAft>
                <a:spcPts val="0"/>
              </a:spcAft>
              <a:buSzPts val="2000"/>
              <a:buNone/>
            </a:pPr>
            <a:endParaRPr lang="en-IN" sz="2000" dirty="0">
              <a:latin typeface="+mj-lt"/>
              <a:cs typeface="Arial"/>
              <a:sym typeface="Arial"/>
            </a:endParaRPr>
          </a:p>
          <a:p>
            <a:pPr marL="228600" lvl="0" indent="-228600" algn="l" rtl="0">
              <a:lnSpc>
                <a:spcPct val="110000"/>
              </a:lnSpc>
              <a:spcBef>
                <a:spcPts val="0"/>
              </a:spcBef>
              <a:spcAft>
                <a:spcPts val="0"/>
              </a:spcAft>
              <a:buSzPts val="2000"/>
              <a:buChar char="•"/>
            </a:pPr>
            <a:r>
              <a:rPr lang="en-IN" sz="2000" dirty="0">
                <a:latin typeface="+mj-lt"/>
                <a:cs typeface="Arial"/>
              </a:rPr>
              <a:t>Using the open-source code from</a:t>
            </a:r>
            <a:r>
              <a:rPr lang="en-IN" sz="2000" dirty="0">
                <a:latin typeface="+mj-lt"/>
                <a:cs typeface="Arial"/>
                <a:hlinkClick r:id="rId3">
                  <a:extLst>
                    <a:ext uri="{A12FA001-AC4F-418D-AE19-62706E023703}">
                      <ahyp:hlinkClr xmlns:ahyp="http://schemas.microsoft.com/office/drawing/2018/hyperlinkcolor" xmlns="" val="tx"/>
                    </a:ext>
                  </a:extLst>
                </a:hlinkClick>
              </a:rPr>
              <a:t> https://github.com/ultralytics/yolov5</a:t>
            </a:r>
            <a:r>
              <a:rPr lang="en-IN" sz="2000" dirty="0">
                <a:latin typeface="+mj-lt"/>
                <a:cs typeface="Arial"/>
              </a:rPr>
              <a:t> on Google Collab, we trained the model.</a:t>
            </a:r>
          </a:p>
          <a:p>
            <a:pPr marL="228600" lvl="0" indent="-228600" algn="l" rtl="0">
              <a:lnSpc>
                <a:spcPct val="110000"/>
              </a:lnSpc>
              <a:spcBef>
                <a:spcPts val="0"/>
              </a:spcBef>
              <a:spcAft>
                <a:spcPts val="0"/>
              </a:spcAft>
              <a:buSzPts val="2000"/>
              <a:buChar char="•"/>
            </a:pPr>
            <a:endParaRPr lang="en-IN" sz="2000" b="0" i="0" dirty="0">
              <a:latin typeface="+mj-lt"/>
              <a:ea typeface="Arial"/>
              <a:cs typeface="Arial"/>
              <a:sym typeface="Arial"/>
            </a:endParaRPr>
          </a:p>
          <a:p>
            <a:pPr marL="228600" lvl="0" indent="-228600" algn="l" rtl="0">
              <a:lnSpc>
                <a:spcPct val="110000"/>
              </a:lnSpc>
              <a:spcBef>
                <a:spcPts val="0"/>
              </a:spcBef>
              <a:spcAft>
                <a:spcPts val="0"/>
              </a:spcAft>
              <a:buSzPts val="2000"/>
              <a:buChar char="•"/>
            </a:pPr>
            <a:r>
              <a:rPr lang="en-IN" sz="2000" dirty="0">
                <a:latin typeface="+mj-lt"/>
                <a:cs typeface="Arial"/>
                <a:sym typeface="Arial"/>
              </a:rPr>
              <a:t>Got an accuracy of </a:t>
            </a:r>
            <a:r>
              <a:rPr lang="en-IN" sz="2000" dirty="0" err="1">
                <a:latin typeface="+mj-lt"/>
                <a:cs typeface="Arial"/>
                <a:sym typeface="Arial"/>
              </a:rPr>
              <a:t>upto</a:t>
            </a:r>
            <a:r>
              <a:rPr lang="en-IN" sz="2000" dirty="0">
                <a:latin typeface="+mj-lt"/>
                <a:cs typeface="Arial"/>
                <a:sym typeface="Arial"/>
              </a:rPr>
              <a:t> 92% when trained with 500 epochs.</a:t>
            </a:r>
          </a:p>
          <a:p>
            <a:pPr marL="228600" lvl="0" indent="-228600" algn="l" rtl="0">
              <a:lnSpc>
                <a:spcPct val="110000"/>
              </a:lnSpc>
              <a:spcBef>
                <a:spcPts val="0"/>
              </a:spcBef>
              <a:spcAft>
                <a:spcPts val="0"/>
              </a:spcAft>
              <a:buSzPts val="2000"/>
              <a:buChar char="•"/>
            </a:pPr>
            <a:endParaRPr lang="en-IN" sz="2000" dirty="0">
              <a:latin typeface="+mj-lt"/>
              <a:cs typeface="Arial"/>
              <a:sym typeface="Arial"/>
            </a:endParaRPr>
          </a:p>
          <a:p>
            <a:pPr marL="228600" lvl="0" indent="-228600" algn="l" rtl="0">
              <a:lnSpc>
                <a:spcPct val="110000"/>
              </a:lnSpc>
              <a:spcBef>
                <a:spcPts val="0"/>
              </a:spcBef>
              <a:spcAft>
                <a:spcPts val="0"/>
              </a:spcAft>
              <a:buSzPts val="2000"/>
              <a:buChar char="•"/>
            </a:pPr>
            <a:endParaRPr lang="en-IN" sz="2000" dirty="0">
              <a:latin typeface="+mj-lt"/>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4" name="Picture 3"/>
          <p:cNvPicPr>
            <a:picLocks noChangeAspect="1"/>
          </p:cNvPicPr>
          <p:nvPr/>
        </p:nvPicPr>
        <p:blipFill rotWithShape="1">
          <a:blip r:embed="rId3"/>
          <a:srcRect l="5840" t="2708" r="7002" b="1459"/>
          <a:stretch/>
        </p:blipFill>
        <p:spPr>
          <a:xfrm>
            <a:off x="700837" y="130630"/>
            <a:ext cx="10811894" cy="6467478"/>
          </a:xfrm>
          <a:prstGeom prst="rect">
            <a:avLst/>
          </a:prstGeom>
        </p:spPr>
      </p:pic>
      <p:sp>
        <p:nvSpPr>
          <p:cNvPr id="124" name="Google Shape;124;p16"/>
          <p:cNvSpPr txBox="1">
            <a:spLocks noGrp="1"/>
          </p:cNvSpPr>
          <p:nvPr>
            <p:ph type="title"/>
          </p:nvPr>
        </p:nvSpPr>
        <p:spPr>
          <a:xfrm>
            <a:off x="1344006" y="1018110"/>
            <a:ext cx="5359329" cy="10049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IN" dirty="0"/>
              <a:t>Results</a:t>
            </a:r>
            <a:endParaRPr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006" y="2132922"/>
            <a:ext cx="9341411" cy="3288146"/>
          </a:xfrm>
          <a:prstGeom prst="rect">
            <a:avLst/>
          </a:prstGeom>
        </p:spPr>
      </p:pic>
    </p:spTree>
    <p:extLst>
      <p:ext uri="{BB962C8B-B14F-4D97-AF65-F5344CB8AC3E}">
        <p14:creationId xmlns:p14="http://schemas.microsoft.com/office/powerpoint/2010/main" val="1343222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7" name="Picture 6"/>
          <p:cNvPicPr>
            <a:picLocks noChangeAspect="1"/>
          </p:cNvPicPr>
          <p:nvPr/>
        </p:nvPicPr>
        <p:blipFill rotWithShape="1">
          <a:blip r:embed="rId3"/>
          <a:srcRect l="5840" t="2708" r="7002" b="1459"/>
          <a:stretch/>
        </p:blipFill>
        <p:spPr>
          <a:xfrm>
            <a:off x="700837" y="130630"/>
            <a:ext cx="10811894" cy="6467478"/>
          </a:xfrm>
          <a:prstGeom prst="rect">
            <a:avLst/>
          </a:prstGeom>
        </p:spPr>
      </p:pic>
      <p:sp>
        <p:nvSpPr>
          <p:cNvPr id="124" name="Google Shape;124;p16"/>
          <p:cNvSpPr txBox="1">
            <a:spLocks noGrp="1"/>
          </p:cNvSpPr>
          <p:nvPr>
            <p:ph type="title"/>
          </p:nvPr>
        </p:nvSpPr>
        <p:spPr>
          <a:xfrm>
            <a:off x="1223811" y="983277"/>
            <a:ext cx="5359329" cy="10049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IN" b="0" dirty="0"/>
              <a:t>Results</a:t>
            </a:r>
            <a:endParaRPr b="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3811" y="1861067"/>
            <a:ext cx="4552258" cy="341419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6784" y="1861067"/>
            <a:ext cx="4543799" cy="3410874"/>
          </a:xfrm>
          <a:prstGeom prst="rect">
            <a:avLst/>
          </a:prstGeom>
        </p:spPr>
      </p:pic>
    </p:spTree>
    <p:extLst>
      <p:ext uri="{BB962C8B-B14F-4D97-AF65-F5344CB8AC3E}">
        <p14:creationId xmlns:p14="http://schemas.microsoft.com/office/powerpoint/2010/main" val="2518968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7127245" y="1027613"/>
            <a:ext cx="4900143" cy="4662540"/>
          </a:xfrm>
          <a:prstGeom prst="rect">
            <a:avLst/>
          </a:prstGeom>
        </p:spPr>
      </p:pic>
      <p:sp>
        <p:nvSpPr>
          <p:cNvPr id="11" name="Google Shape;111;p14"/>
          <p:cNvSpPr txBox="1">
            <a:spLocks/>
          </p:cNvSpPr>
          <p:nvPr/>
        </p:nvSpPr>
        <p:spPr>
          <a:xfrm>
            <a:off x="1339488" y="1515146"/>
            <a:ext cx="5167595" cy="4759381"/>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700" dirty="0" smtClean="0">
                <a:latin typeface="+mj-lt"/>
                <a:ea typeface="Calibri" panose="020F0502020204030204" pitchFamily="34" charset="0"/>
                <a:cs typeface="Calibri" panose="020F0502020204030204" pitchFamily="34" charset="0"/>
              </a:rPr>
              <a:t>Internship at </a:t>
            </a:r>
            <a:r>
              <a:rPr lang="en-US" sz="1700" dirty="0" err="1" smtClean="0">
                <a:latin typeface="+mj-lt"/>
                <a:ea typeface="Calibri" panose="020F0502020204030204" pitchFamily="34" charset="0"/>
                <a:cs typeface="Calibri" panose="020F0502020204030204" pitchFamily="34" charset="0"/>
              </a:rPr>
              <a:t>Chaob</a:t>
            </a:r>
            <a:r>
              <a:rPr lang="en-US" sz="1700" dirty="0" smtClean="0">
                <a:latin typeface="+mj-lt"/>
                <a:ea typeface="Calibri" panose="020F0502020204030204" pitchFamily="34" charset="0"/>
                <a:cs typeface="Calibri" panose="020F0502020204030204" pitchFamily="34" charset="0"/>
              </a:rPr>
              <a:t> Technologies (</a:t>
            </a:r>
            <a:r>
              <a:rPr lang="en-US" sz="1700" dirty="0" err="1" smtClean="0">
                <a:latin typeface="+mj-lt"/>
                <a:ea typeface="Calibri" panose="020F0502020204030204" pitchFamily="34" charset="0"/>
                <a:cs typeface="Calibri" panose="020F0502020204030204" pitchFamily="34" charset="0"/>
              </a:rPr>
              <a:t>Carscan</a:t>
            </a:r>
            <a:r>
              <a:rPr lang="en-US" sz="1700" dirty="0" smtClean="0">
                <a:latin typeface="+mj-lt"/>
                <a:ea typeface="Calibri" panose="020F0502020204030204" pitchFamily="34" charset="0"/>
                <a:cs typeface="Calibri" panose="020F0502020204030204" pitchFamily="34" charset="0"/>
              </a:rPr>
              <a:t>):</a:t>
            </a:r>
          </a:p>
          <a:p>
            <a:pPr marL="114300"/>
            <a:r>
              <a:rPr lang="en-US" sz="1700" dirty="0" smtClean="0">
                <a:latin typeface="+mj-lt"/>
                <a:ea typeface="Calibri" panose="020F0502020204030204" pitchFamily="34" charset="0"/>
                <a:cs typeface="Calibri" panose="020F0502020204030204" pitchFamily="34" charset="0"/>
              </a:rPr>
              <a:t>Initially we were uncertain of how stepping into the industry would go but were full of  unwavering enthusiasm.</a:t>
            </a:r>
          </a:p>
          <a:p>
            <a:pPr marL="114300"/>
            <a:r>
              <a:rPr lang="en-US" sz="1700" dirty="0" smtClean="0">
                <a:latin typeface="+mj-lt"/>
                <a:ea typeface="Calibri" panose="020F0502020204030204" pitchFamily="34" charset="0"/>
                <a:cs typeface="Calibri" panose="020F0502020204030204" pitchFamily="34" charset="0"/>
              </a:rPr>
              <a:t>The supportive and welcoming environment made us interns feel comfortable and at home.</a:t>
            </a:r>
          </a:p>
          <a:p>
            <a:pPr marL="114300"/>
            <a:r>
              <a:rPr lang="en-US" sz="1700" dirty="0" smtClean="0">
                <a:latin typeface="+mj-lt"/>
                <a:ea typeface="Calibri" panose="020F0502020204030204" pitchFamily="34" charset="0"/>
                <a:cs typeface="Calibri" panose="020F0502020204030204" pitchFamily="34" charset="0"/>
              </a:rPr>
              <a:t>Mentorship and guidance from experienced professionals was instrumental in making this internship a great experience.</a:t>
            </a:r>
          </a:p>
          <a:p>
            <a:pPr marL="114300"/>
            <a:endParaRPr lang="en-US" sz="1700" dirty="0" smtClean="0">
              <a:latin typeface="+mj-lt"/>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700" dirty="0" smtClean="0">
                <a:latin typeface="+mj-lt"/>
                <a:ea typeface="Calibri" panose="020F0502020204030204" pitchFamily="34" charset="0"/>
                <a:cs typeface="Calibri" panose="020F0502020204030204" pitchFamily="34" charset="0"/>
              </a:rPr>
              <a:t>A look into the workings of an </a:t>
            </a:r>
            <a:r>
              <a:rPr lang="en-US" sz="1700" dirty="0" err="1" smtClean="0">
                <a:latin typeface="+mj-lt"/>
                <a:ea typeface="Calibri" panose="020F0502020204030204" pitchFamily="34" charset="0"/>
                <a:cs typeface="Calibri" panose="020F0502020204030204" pitchFamily="34" charset="0"/>
              </a:rPr>
              <a:t>Organisation</a:t>
            </a:r>
            <a:r>
              <a:rPr lang="en-US" sz="1700" dirty="0" smtClean="0">
                <a:latin typeface="+mj-lt"/>
                <a:ea typeface="Calibri" panose="020F0502020204030204" pitchFamily="34" charset="0"/>
                <a:cs typeface="Calibri" panose="020F0502020204030204" pitchFamily="34" charset="0"/>
              </a:rPr>
              <a:t>:</a:t>
            </a:r>
          </a:p>
          <a:p>
            <a:pPr marL="114300"/>
            <a:r>
              <a:rPr lang="en-US" sz="1700" dirty="0" smtClean="0">
                <a:latin typeface="+mj-lt"/>
                <a:ea typeface="Calibri" panose="020F0502020204030204" pitchFamily="34" charset="0"/>
                <a:cs typeface="Calibri" panose="020F0502020204030204" pitchFamily="34" charset="0"/>
              </a:rPr>
              <a:t>We gained valuable experience interacting with the HR team, Product team and the AI team to gain an insight into the daily functioning of a day in the corporate world.</a:t>
            </a:r>
            <a:endParaRPr lang="en-US" sz="1700" dirty="0">
              <a:latin typeface="+mj-lt"/>
              <a:ea typeface="Calibri" panose="020F0502020204030204" pitchFamily="34" charset="0"/>
              <a:cs typeface="Calibri" panose="020F0502020204030204" pitchFamily="34" charset="0"/>
            </a:endParaRPr>
          </a:p>
        </p:txBody>
      </p:sp>
      <p:sp>
        <p:nvSpPr>
          <p:cNvPr id="6" name="Rectangle 5"/>
          <p:cNvSpPr/>
          <p:nvPr/>
        </p:nvSpPr>
        <p:spPr>
          <a:xfrm>
            <a:off x="1339488" y="642892"/>
            <a:ext cx="3657348" cy="769441"/>
          </a:xfrm>
          <a:prstGeom prst="rect">
            <a:avLst/>
          </a:prstGeom>
        </p:spPr>
        <p:txBody>
          <a:bodyPr wrap="none">
            <a:spAutoFit/>
          </a:bodyPr>
          <a:lstStyle/>
          <a:p>
            <a:r>
              <a:rPr lang="en-IN" sz="4400" dirty="0">
                <a:solidFill>
                  <a:schemeClr val="bg1"/>
                </a:solidFill>
                <a:latin typeface="+mj-lt"/>
              </a:rPr>
              <a:t>CONCLUSIONS:</a:t>
            </a:r>
            <a:endParaRPr lang="en-US" sz="4400" dirty="0">
              <a:solidFill>
                <a:schemeClr val="bg1"/>
              </a:solidFill>
              <a:latin typeface="+mj-lt"/>
            </a:endParaRPr>
          </a:p>
        </p:txBody>
      </p:sp>
    </p:spTree>
    <p:extLst>
      <p:ext uri="{BB962C8B-B14F-4D97-AF65-F5344CB8AC3E}">
        <p14:creationId xmlns:p14="http://schemas.microsoft.com/office/powerpoint/2010/main" val="48532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xmlns="" id="{A40D7403-0D24-42D0-9DE5-23601D8FBC17}"/>
              </a:ext>
            </a:extLst>
          </p:cNvPr>
          <p:cNvSpPr>
            <a:spLocks noGrp="1"/>
          </p:cNvSpPr>
          <p:nvPr>
            <p:ph type="sldNum" sz="quarter" idx="18"/>
          </p:nvPr>
        </p:nvSpPr>
        <p:spPr/>
        <p:txBody>
          <a:bodyPr/>
          <a:lstStyle/>
          <a:p>
            <a:fld id="{8C2E478F-E849-4A8C-AF1F-CBCC78A7CBFA}" type="slidenum">
              <a:rPr lang="en-US" smtClean="0"/>
              <a:pPr/>
              <a:t>36</a:t>
            </a:fld>
            <a:endParaRPr lang="en-US" dirty="0"/>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ackgroundRemoval t="3500" b="96750" l="18475" r="81695"/>
                    </a14:imgEffect>
                  </a14:imgLayer>
                </a14:imgProps>
              </a:ext>
              <a:ext uri="{28A0092B-C50C-407E-A947-70E740481C1C}">
                <a14:useLocalDpi xmlns:a14="http://schemas.microsoft.com/office/drawing/2010/main" val="0"/>
              </a:ext>
            </a:extLst>
          </a:blip>
          <a:stretch>
            <a:fillRect/>
          </a:stretch>
        </p:blipFill>
        <p:spPr>
          <a:xfrm>
            <a:off x="5235558" y="763468"/>
            <a:ext cx="7493000" cy="5080000"/>
          </a:xfrm>
          <a:prstGeom prst="rect">
            <a:avLst/>
          </a:prstGeom>
        </p:spPr>
      </p:pic>
      <p:sp>
        <p:nvSpPr>
          <p:cNvPr id="14" name="Google Shape;110;p14"/>
          <p:cNvSpPr txBox="1">
            <a:spLocks/>
          </p:cNvSpPr>
          <p:nvPr/>
        </p:nvSpPr>
        <p:spPr>
          <a:xfrm>
            <a:off x="353186" y="673497"/>
            <a:ext cx="4357499" cy="718498"/>
          </a:xfrm>
          <a:prstGeom prst="rect">
            <a:avLst/>
          </a:prstGeom>
          <a:noFill/>
          <a:ln>
            <a:noFill/>
          </a:ln>
        </p:spPr>
        <p:txBody>
          <a:bodyPr spcFirstLastPara="1" vert="horz" wrap="square" lIns="91425" tIns="45700" rIns="91425" bIns="45700" rtlCol="0" anchor="t" anchorCtr="0">
            <a:normAutofit/>
          </a:bodyPr>
          <a:lstStyle>
            <a:lvl1pPr algn="ctr" defTabSz="914400" rtl="0" eaLnBrk="1" latinLnBrk="0" hangingPunct="1">
              <a:lnSpc>
                <a:spcPct val="90000"/>
              </a:lnSpc>
              <a:spcBef>
                <a:spcPct val="0"/>
              </a:spcBef>
              <a:buNone/>
              <a:defRPr sz="3200" b="1" kern="1200" cap="all" spc="0" baseline="0">
                <a:solidFill>
                  <a:schemeClr val="bg1"/>
                </a:solidFill>
                <a:latin typeface="+mj-lt"/>
                <a:ea typeface="+mj-ea"/>
                <a:cs typeface="+mj-cs"/>
              </a:defRPr>
            </a:lvl1pPr>
          </a:lstStyle>
          <a:p>
            <a:pPr algn="l">
              <a:spcBef>
                <a:spcPts val="0"/>
              </a:spcBef>
              <a:buClr>
                <a:schemeClr val="dk2"/>
              </a:buClr>
              <a:buSzPts val="4400"/>
              <a:buFont typeface="Impact"/>
              <a:buNone/>
            </a:pPr>
            <a:r>
              <a:rPr lang="en-IN" sz="4400" dirty="0" smtClean="0"/>
              <a:t>CONCLUSIONS:</a:t>
            </a:r>
            <a:endParaRPr lang="en-IN" dirty="0"/>
          </a:p>
        </p:txBody>
      </p:sp>
      <p:sp>
        <p:nvSpPr>
          <p:cNvPr id="15" name="Google Shape;111;p14"/>
          <p:cNvSpPr txBox="1">
            <a:spLocks noGrp="1"/>
          </p:cNvSpPr>
          <p:nvPr>
            <p:ph type="body" idx="1"/>
          </p:nvPr>
        </p:nvSpPr>
        <p:spPr>
          <a:xfrm>
            <a:off x="448980" y="1333515"/>
            <a:ext cx="4723911" cy="4791092"/>
          </a:xfrm>
          <a:prstGeom prst="rect">
            <a:avLst/>
          </a:prstGeom>
          <a:noFill/>
          <a:ln>
            <a:noFill/>
          </a:ln>
        </p:spPr>
        <p:txBody>
          <a:bodyPr spcFirstLastPara="1" wrap="square" lIns="91425" tIns="45700" rIns="91425" bIns="45700" anchor="t" anchorCtr="0">
            <a:noAutofit/>
          </a:bodyPr>
          <a:lstStyle/>
          <a:p>
            <a:pPr>
              <a:lnSpc>
                <a:spcPct val="100000"/>
              </a:lnSpc>
            </a:pPr>
            <a:r>
              <a:rPr lang="en-US" sz="1700" dirty="0" smtClean="0">
                <a:ea typeface="Calibri" panose="020F0502020204030204" pitchFamily="34" charset="0"/>
                <a:cs typeface="Calibri" panose="020F0502020204030204" pitchFamily="34" charset="0"/>
              </a:rPr>
              <a:t>Project </a:t>
            </a:r>
            <a:r>
              <a:rPr lang="en-US" sz="1700" dirty="0">
                <a:ea typeface="Calibri" panose="020F0502020204030204" pitchFamily="34" charset="0"/>
                <a:cs typeface="Calibri" panose="020F0502020204030204" pitchFamily="34" charset="0"/>
              </a:rPr>
              <a:t>1:Dent and Scratch Annotation</a:t>
            </a:r>
          </a:p>
          <a:p>
            <a:pPr marL="114300" indent="0">
              <a:lnSpc>
                <a:spcPct val="100000"/>
              </a:lnSpc>
              <a:buNone/>
            </a:pPr>
            <a:r>
              <a:rPr lang="en-US" sz="1700" dirty="0">
                <a:ea typeface="Calibri" panose="020F0502020204030204" pitchFamily="34" charset="0"/>
                <a:cs typeface="Calibri" panose="020F0502020204030204" pitchFamily="34" charset="0"/>
              </a:rPr>
              <a:t>Initially, all  AI interns worked on Dent and Scratch under </a:t>
            </a:r>
            <a:r>
              <a:rPr lang="en-US" sz="1700" dirty="0" err="1">
                <a:ea typeface="Calibri" panose="020F0502020204030204" pitchFamily="34" charset="0"/>
                <a:cs typeface="Calibri" panose="020F0502020204030204" pitchFamily="34" charset="0"/>
              </a:rPr>
              <a:t>Kartik</a:t>
            </a:r>
            <a:r>
              <a:rPr lang="en-US" sz="1700" dirty="0">
                <a:ea typeface="Calibri" panose="020F0502020204030204" pitchFamily="34" charset="0"/>
                <a:cs typeface="Calibri" panose="020F0502020204030204" pitchFamily="34" charset="0"/>
              </a:rPr>
              <a:t> </a:t>
            </a:r>
            <a:r>
              <a:rPr lang="en-US" sz="1700" dirty="0" err="1">
                <a:ea typeface="Calibri" panose="020F0502020204030204" pitchFamily="34" charset="0"/>
                <a:cs typeface="Calibri" panose="020F0502020204030204" pitchFamily="34" charset="0"/>
              </a:rPr>
              <a:t>Itharajula</a:t>
            </a:r>
            <a:r>
              <a:rPr lang="en-US" sz="1700" dirty="0">
                <a:ea typeface="Calibri" panose="020F0502020204030204" pitchFamily="34" charset="0"/>
                <a:cs typeface="Calibri" panose="020F0502020204030204" pitchFamily="34" charset="0"/>
              </a:rPr>
              <a:t> on the task of annotation.</a:t>
            </a:r>
          </a:p>
          <a:p>
            <a:pPr marL="114300" indent="0">
              <a:lnSpc>
                <a:spcPct val="100000"/>
              </a:lnSpc>
              <a:buNone/>
            </a:pPr>
            <a:r>
              <a:rPr lang="en-US" sz="1700" dirty="0">
                <a:ea typeface="Calibri" panose="020F0502020204030204" pitchFamily="34" charset="0"/>
                <a:cs typeface="Calibri" panose="020F0502020204030204" pitchFamily="34" charset="0"/>
              </a:rPr>
              <a:t>As we got better at it, gradually our daily target increased from 25 to 225 images over two months</a:t>
            </a:r>
            <a:r>
              <a:rPr lang="en-US" sz="1700" dirty="0" smtClean="0">
                <a:ea typeface="Calibri" panose="020F0502020204030204" pitchFamily="34" charset="0"/>
                <a:cs typeface="Calibri" panose="020F0502020204030204" pitchFamily="34" charset="0"/>
              </a:rPr>
              <a:t>.</a:t>
            </a:r>
            <a:endParaRPr lang="en-US" sz="1700" dirty="0">
              <a:ea typeface="Calibri" panose="020F0502020204030204" pitchFamily="34" charset="0"/>
              <a:cs typeface="Calibri" panose="020F0502020204030204" pitchFamily="34" charset="0"/>
            </a:endParaRPr>
          </a:p>
          <a:p>
            <a:pPr>
              <a:lnSpc>
                <a:spcPct val="100000"/>
              </a:lnSpc>
            </a:pPr>
            <a:r>
              <a:rPr lang="en-US" sz="1700" dirty="0" smtClean="0">
                <a:ea typeface="Calibri" panose="020F0502020204030204" pitchFamily="34" charset="0"/>
                <a:cs typeface="Calibri" panose="020F0502020204030204" pitchFamily="34" charset="0"/>
              </a:rPr>
              <a:t>Project 2:License Disk Field Detection</a:t>
            </a:r>
            <a:endParaRPr lang="en-US" sz="1700" dirty="0">
              <a:ea typeface="Calibri" panose="020F0502020204030204" pitchFamily="34" charset="0"/>
              <a:cs typeface="Calibri" panose="020F0502020204030204" pitchFamily="34" charset="0"/>
            </a:endParaRPr>
          </a:p>
          <a:p>
            <a:pPr marL="114300" indent="0">
              <a:lnSpc>
                <a:spcPct val="100000"/>
              </a:lnSpc>
              <a:buNone/>
            </a:pPr>
            <a:r>
              <a:rPr lang="en-US" sz="1700" dirty="0" smtClean="0">
                <a:ea typeface="Calibri" panose="020F0502020204030204" pitchFamily="34" charset="0"/>
                <a:cs typeface="Calibri" panose="020F0502020204030204" pitchFamily="34" charset="0"/>
              </a:rPr>
              <a:t>Divided into 2 teams, we were mentored by </a:t>
            </a:r>
            <a:r>
              <a:rPr lang="en-US" sz="1700" dirty="0" err="1" smtClean="0">
                <a:ea typeface="Calibri" panose="020F0502020204030204" pitchFamily="34" charset="0"/>
                <a:cs typeface="Calibri" panose="020F0502020204030204" pitchFamily="34" charset="0"/>
              </a:rPr>
              <a:t>Pushpak</a:t>
            </a:r>
            <a:r>
              <a:rPr lang="en-US" sz="1700" dirty="0" smtClean="0">
                <a:ea typeface="Calibri" panose="020F0502020204030204" pitchFamily="34" charset="0"/>
                <a:cs typeface="Calibri" panose="020F0502020204030204" pitchFamily="34" charset="0"/>
              </a:rPr>
              <a:t> </a:t>
            </a:r>
            <a:r>
              <a:rPr lang="en-US" sz="1700" dirty="0" err="1" smtClean="0">
                <a:ea typeface="Calibri" panose="020F0502020204030204" pitchFamily="34" charset="0"/>
                <a:cs typeface="Calibri" panose="020F0502020204030204" pitchFamily="34" charset="0"/>
              </a:rPr>
              <a:t>Bhoge</a:t>
            </a:r>
            <a:r>
              <a:rPr lang="en-US" sz="1700" dirty="0" smtClean="0">
                <a:ea typeface="Calibri" panose="020F0502020204030204" pitchFamily="34" charset="0"/>
                <a:cs typeface="Calibri" panose="020F0502020204030204" pitchFamily="34" charset="0"/>
              </a:rPr>
              <a:t> and </a:t>
            </a:r>
            <a:r>
              <a:rPr lang="en-US" sz="1700" dirty="0" err="1" smtClean="0">
                <a:ea typeface="Calibri" panose="020F0502020204030204" pitchFamily="34" charset="0"/>
                <a:cs typeface="Calibri" panose="020F0502020204030204" pitchFamily="34" charset="0"/>
              </a:rPr>
              <a:t>Siddhant</a:t>
            </a:r>
            <a:r>
              <a:rPr lang="en-US" sz="1700" dirty="0" smtClean="0">
                <a:ea typeface="Calibri" panose="020F0502020204030204" pitchFamily="34" charset="0"/>
                <a:cs typeface="Calibri" panose="020F0502020204030204" pitchFamily="34" charset="0"/>
              </a:rPr>
              <a:t> </a:t>
            </a:r>
            <a:r>
              <a:rPr lang="en-US" sz="1700" dirty="0" err="1" smtClean="0">
                <a:ea typeface="Calibri" panose="020F0502020204030204" pitchFamily="34" charset="0"/>
                <a:cs typeface="Calibri" panose="020F0502020204030204" pitchFamily="34" charset="0"/>
              </a:rPr>
              <a:t>Jadav</a:t>
            </a:r>
            <a:r>
              <a:rPr lang="en-US" sz="1700" dirty="0" smtClean="0">
                <a:ea typeface="Calibri" panose="020F0502020204030204" pitchFamily="34" charset="0"/>
                <a:cs typeface="Calibri" panose="020F0502020204030204" pitchFamily="34" charset="0"/>
              </a:rPr>
              <a:t> in creating our own model.</a:t>
            </a:r>
          </a:p>
          <a:p>
            <a:pPr marL="114300" indent="0">
              <a:lnSpc>
                <a:spcPct val="100000"/>
              </a:lnSpc>
              <a:buNone/>
            </a:pPr>
            <a:r>
              <a:rPr lang="en-US" sz="1700" dirty="0" smtClean="0">
                <a:ea typeface="Calibri" panose="020F0502020204030204" pitchFamily="34" charset="0"/>
                <a:cs typeface="Calibri" panose="020F0502020204030204" pitchFamily="34" charset="0"/>
              </a:rPr>
              <a:t>Regular meetings and online discussions helped us though the various steps.</a:t>
            </a:r>
          </a:p>
          <a:p>
            <a:pPr marL="114300" indent="0">
              <a:lnSpc>
                <a:spcPct val="100000"/>
              </a:lnSpc>
              <a:buNone/>
            </a:pPr>
            <a:r>
              <a:rPr lang="en-US" sz="1700" dirty="0" smtClean="0">
                <a:ea typeface="Calibri" panose="020F0502020204030204" pitchFamily="34" charset="0"/>
                <a:cs typeface="Calibri" panose="020F0502020204030204" pitchFamily="34" charset="0"/>
              </a:rPr>
              <a:t>We created a model that gives highly accurate readings of the various fields on the license disk of South African </a:t>
            </a:r>
            <a:r>
              <a:rPr lang="en-US" sz="1700" dirty="0" smtClean="0">
                <a:ea typeface="Calibri" panose="020F0502020204030204" pitchFamily="34" charset="0"/>
                <a:cs typeface="Calibri" panose="020F0502020204030204" pitchFamily="34" charset="0"/>
              </a:rPr>
              <a:t>cars.</a:t>
            </a:r>
            <a:endParaRPr lang="en-US" sz="1700" dirty="0" smtClean="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7751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8"/>
          </p:nvPr>
        </p:nvSpPr>
        <p:spPr/>
        <p:txBody>
          <a:bodyPr/>
          <a:lstStyle/>
          <a:p>
            <a:fld id="{8C2E478F-E849-4A8C-AF1F-CBCC78A7CBFA}" type="slidenum">
              <a:rPr lang="en-US" smtClean="0"/>
              <a:pPr/>
              <a:t>37</a:t>
            </a:fld>
            <a:endParaRPr lang="en-US" dirty="0"/>
          </a:p>
        </p:txBody>
      </p:sp>
      <p:pic>
        <p:nvPicPr>
          <p:cNvPr id="8" name="Google Shape;112;p14"/>
          <p:cNvPicPr preferRelativeResize="0"/>
          <p:nvPr/>
        </p:nvPicPr>
        <p:blipFill>
          <a:blip r:embed="rId2">
            <a:extLst>
              <a:ext uri="{28A0092B-C50C-407E-A947-70E740481C1C}">
                <a14:useLocalDpi xmlns:a14="http://schemas.microsoft.com/office/drawing/2010/main" val="0"/>
              </a:ext>
            </a:extLst>
          </a:blip>
          <a:stretch>
            <a:fillRect/>
          </a:stretch>
        </p:blipFill>
        <p:spPr>
          <a:xfrm>
            <a:off x="6479177" y="1795726"/>
            <a:ext cx="5070091" cy="3266548"/>
          </a:xfrm>
          <a:custGeom>
            <a:avLst/>
            <a:gdLst/>
            <a:ahLst/>
            <a:cxnLst/>
            <a:rect l="l" t="t" r="r" b="b"/>
            <a:pathLst>
              <a:path w="3860171" h="3855489" extrusionOk="0">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a:noFill/>
          <a:ln>
            <a:noFill/>
          </a:ln>
        </p:spPr>
      </p:pic>
      <p:sp>
        <p:nvSpPr>
          <p:cNvPr id="9" name="Google Shape;110;p14"/>
          <p:cNvSpPr txBox="1">
            <a:spLocks noGrp="1"/>
          </p:cNvSpPr>
          <p:nvPr>
            <p:ph type="title"/>
          </p:nvPr>
        </p:nvSpPr>
        <p:spPr>
          <a:xfrm>
            <a:off x="685620" y="846155"/>
            <a:ext cx="4357499" cy="13208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400"/>
              <a:buFont typeface="Impact"/>
              <a:buNone/>
            </a:pPr>
            <a:r>
              <a:rPr lang="en-IN" sz="4400" dirty="0"/>
              <a:t>CONCLUSIONS:</a:t>
            </a:r>
            <a:endParaRPr sz="4400" dirty="0"/>
          </a:p>
        </p:txBody>
      </p:sp>
      <p:sp>
        <p:nvSpPr>
          <p:cNvPr id="10" name="Google Shape;111;p14"/>
          <p:cNvSpPr txBox="1">
            <a:spLocks noGrp="1"/>
          </p:cNvSpPr>
          <p:nvPr>
            <p:ph type="body" idx="1"/>
          </p:nvPr>
        </p:nvSpPr>
        <p:spPr>
          <a:xfrm>
            <a:off x="685620" y="1402080"/>
            <a:ext cx="4644026" cy="4584835"/>
          </a:xfrm>
          <a:prstGeom prst="rect">
            <a:avLst/>
          </a:prstGeom>
          <a:noFill/>
          <a:ln>
            <a:noFill/>
          </a:ln>
        </p:spPr>
        <p:txBody>
          <a:bodyPr spcFirstLastPara="1" wrap="square" lIns="91425" tIns="45700" rIns="91425" bIns="45700" anchor="t" anchorCtr="0">
            <a:noAutofit/>
          </a:bodyPr>
          <a:lstStyle/>
          <a:p>
            <a:pPr>
              <a:lnSpc>
                <a:spcPct val="100000"/>
              </a:lnSpc>
            </a:pPr>
            <a:r>
              <a:rPr lang="en-US" dirty="0" smtClean="0">
                <a:latin typeface="Calibri" panose="020F0502020204030204" pitchFamily="34" charset="0"/>
                <a:ea typeface="Calibri" panose="020F0502020204030204" pitchFamily="34" charset="0"/>
                <a:cs typeface="Calibri" panose="020F0502020204030204" pitchFamily="34" charset="0"/>
              </a:rPr>
              <a:t>Valuable Mentorship</a:t>
            </a:r>
            <a:r>
              <a:rPr lang="en-US" dirty="0">
                <a:latin typeface="Calibri" panose="020F0502020204030204" pitchFamily="34" charset="0"/>
                <a:ea typeface="Calibri" panose="020F0502020204030204" pitchFamily="34" charset="0"/>
                <a:cs typeface="Calibri" panose="020F0502020204030204" pitchFamily="34" charset="0"/>
              </a:rPr>
              <a:t>:</a:t>
            </a:r>
          </a:p>
          <a:p>
            <a:pPr marL="114300" indent="0">
              <a:lnSpc>
                <a:spcPct val="100000"/>
              </a:lnSpc>
              <a:buNone/>
            </a:pPr>
            <a:r>
              <a:rPr lang="en-US" dirty="0">
                <a:latin typeface="Calibri" panose="020F0502020204030204" pitchFamily="34" charset="0"/>
                <a:ea typeface="Calibri" panose="020F0502020204030204" pitchFamily="34" charset="0"/>
                <a:cs typeface="Calibri" panose="020F0502020204030204" pitchFamily="34" charset="0"/>
              </a:rPr>
              <a:t>Maintained a daily diary to record experiences and </a:t>
            </a:r>
            <a:r>
              <a:rPr lang="en-US" dirty="0" smtClean="0">
                <a:latin typeface="Calibri" panose="020F0502020204030204" pitchFamily="34" charset="0"/>
                <a:ea typeface="Calibri" panose="020F0502020204030204" pitchFamily="34" charset="0"/>
                <a:cs typeface="Calibri" panose="020F0502020204030204" pitchFamily="34" charset="0"/>
              </a:rPr>
              <a:t>progress.</a:t>
            </a:r>
          </a:p>
          <a:p>
            <a:pPr marL="114300" indent="0">
              <a:lnSpc>
                <a:spcPct val="100000"/>
              </a:lnSpc>
              <a:buNone/>
            </a:pPr>
            <a:r>
              <a:rPr lang="en-US" dirty="0" smtClean="0">
                <a:latin typeface="Calibri" panose="020F0502020204030204" pitchFamily="34" charset="0"/>
                <a:ea typeface="Calibri" panose="020F0502020204030204" pitchFamily="34" charset="0"/>
                <a:cs typeface="Calibri" panose="020F0502020204030204" pitchFamily="34" charset="0"/>
              </a:rPr>
              <a:t>Mentored </a:t>
            </a:r>
            <a:r>
              <a:rPr lang="en-US" dirty="0">
                <a:latin typeface="Calibri" panose="020F0502020204030204" pitchFamily="34" charset="0"/>
                <a:ea typeface="Calibri" panose="020F0502020204030204" pitchFamily="34" charset="0"/>
                <a:cs typeface="Calibri" panose="020F0502020204030204" pitchFamily="34" charset="0"/>
              </a:rPr>
              <a:t>by </a:t>
            </a:r>
            <a:r>
              <a:rPr lang="en-US" dirty="0" err="1">
                <a:latin typeface="Calibri" panose="020F0502020204030204" pitchFamily="34" charset="0"/>
                <a:ea typeface="Calibri" panose="020F0502020204030204" pitchFamily="34" charset="0"/>
                <a:cs typeface="Calibri" panose="020F0502020204030204" pitchFamily="34" charset="0"/>
              </a:rPr>
              <a:t>Ranjith</a:t>
            </a:r>
            <a:r>
              <a:rPr lang="en-US" dirty="0">
                <a:latin typeface="Calibri" panose="020F0502020204030204" pitchFamily="34" charset="0"/>
                <a:ea typeface="Calibri" panose="020F0502020204030204" pitchFamily="34" charset="0"/>
                <a:cs typeface="Calibri" panose="020F0502020204030204" pitchFamily="34" charset="0"/>
              </a:rPr>
              <a:t> Sir and </a:t>
            </a:r>
            <a:r>
              <a:rPr lang="en-US" dirty="0" err="1">
                <a:latin typeface="Calibri" panose="020F0502020204030204" pitchFamily="34" charset="0"/>
                <a:ea typeface="Calibri" panose="020F0502020204030204" pitchFamily="34" charset="0"/>
                <a:cs typeface="Calibri" panose="020F0502020204030204" pitchFamily="34" charset="0"/>
              </a:rPr>
              <a:t>Farhah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Masroor</a:t>
            </a:r>
            <a:r>
              <a:rPr lang="en-US" dirty="0">
                <a:latin typeface="Calibri" panose="020F0502020204030204" pitchFamily="34" charset="0"/>
                <a:ea typeface="Calibri" panose="020F0502020204030204" pitchFamily="34" charset="0"/>
                <a:cs typeface="Calibri" panose="020F0502020204030204" pitchFamily="34" charset="0"/>
              </a:rPr>
              <a:t> from BITS </a:t>
            </a:r>
            <a:r>
              <a:rPr lang="en-US" dirty="0" smtClean="0">
                <a:latin typeface="Calibri" panose="020F0502020204030204" pitchFamily="34" charset="0"/>
                <a:ea typeface="Calibri" panose="020F0502020204030204" pitchFamily="34" charset="0"/>
                <a:cs typeface="Calibri" panose="020F0502020204030204" pitchFamily="34" charset="0"/>
              </a:rPr>
              <a:t>Goa.</a:t>
            </a:r>
          </a:p>
          <a:p>
            <a:pPr marL="114300" indent="0">
              <a:lnSpc>
                <a:spcPct val="100000"/>
              </a:lnSpc>
              <a:buNone/>
            </a:pPr>
            <a:r>
              <a:rPr lang="en-US" dirty="0" smtClean="0">
                <a:latin typeface="Calibri" panose="020F0502020204030204" pitchFamily="34" charset="0"/>
                <a:ea typeface="Calibri" panose="020F0502020204030204" pitchFamily="34" charset="0"/>
                <a:cs typeface="Calibri" panose="020F0502020204030204" pitchFamily="34" charset="0"/>
              </a:rPr>
              <a:t>Their </a:t>
            </a:r>
            <a:r>
              <a:rPr lang="en-US" dirty="0">
                <a:latin typeface="Calibri" panose="020F0502020204030204" pitchFamily="34" charset="0"/>
                <a:ea typeface="Calibri" panose="020F0502020204030204" pitchFamily="34" charset="0"/>
                <a:cs typeface="Calibri" panose="020F0502020204030204" pitchFamily="34" charset="0"/>
              </a:rPr>
              <a:t>valuable insights and evaluations guided interns throughout the journey.</a:t>
            </a:r>
          </a:p>
          <a:p>
            <a:pPr>
              <a:lnSpc>
                <a:spcPct val="100000"/>
              </a:lnSpc>
            </a:pPr>
            <a:r>
              <a:rPr lang="en-US" dirty="0" smtClean="0">
                <a:latin typeface="Calibri" panose="020F0502020204030204" pitchFamily="34" charset="0"/>
                <a:ea typeface="Calibri" panose="020F0502020204030204" pitchFamily="34" charset="0"/>
                <a:cs typeface="Calibri" panose="020F0502020204030204" pitchFamily="34" charset="0"/>
              </a:rPr>
              <a:t>Learning </a:t>
            </a:r>
            <a:r>
              <a:rPr lang="en-US" dirty="0">
                <a:latin typeface="Calibri" panose="020F0502020204030204" pitchFamily="34" charset="0"/>
                <a:ea typeface="Calibri" panose="020F0502020204030204" pitchFamily="34" charset="0"/>
                <a:cs typeface="Calibri" panose="020F0502020204030204" pitchFamily="34" charset="0"/>
              </a:rPr>
              <a:t>and Growth:</a:t>
            </a:r>
          </a:p>
          <a:p>
            <a:pPr marL="114300" indent="0">
              <a:lnSpc>
                <a:spcPct val="100000"/>
              </a:lnSpc>
              <a:buNone/>
            </a:pPr>
            <a:r>
              <a:rPr lang="en-US" dirty="0">
                <a:latin typeface="Calibri" panose="020F0502020204030204" pitchFamily="34" charset="0"/>
                <a:ea typeface="Calibri" panose="020F0502020204030204" pitchFamily="34" charset="0"/>
                <a:cs typeface="Calibri" panose="020F0502020204030204" pitchFamily="34" charset="0"/>
              </a:rPr>
              <a:t>Valuable experience teaching teamwork, time management, leadership skills, etc.</a:t>
            </a:r>
          </a:p>
          <a:p>
            <a:pPr marL="114300" indent="0">
              <a:lnSpc>
                <a:spcPct val="100000"/>
              </a:lnSpc>
              <a:buNone/>
            </a:pPr>
            <a:r>
              <a:rPr lang="en-US" dirty="0">
                <a:latin typeface="Calibri" panose="020F0502020204030204" pitchFamily="34" charset="0"/>
                <a:ea typeface="Calibri" panose="020F0502020204030204" pitchFamily="34" charset="0"/>
                <a:cs typeface="Calibri" panose="020F0502020204030204" pitchFamily="34" charset="0"/>
              </a:rPr>
              <a:t>Overcoming challenges and obstacles equipped interns with essential skills.</a:t>
            </a:r>
          </a:p>
          <a:p>
            <a:pPr marL="114300" indent="0">
              <a:lnSpc>
                <a:spcPct val="100000"/>
              </a:lnSpc>
              <a:buNone/>
            </a:pPr>
            <a:r>
              <a:rPr lang="en-US" dirty="0">
                <a:latin typeface="Calibri" panose="020F0502020204030204" pitchFamily="34" charset="0"/>
                <a:ea typeface="Calibri" panose="020F0502020204030204" pitchFamily="34" charset="0"/>
                <a:cs typeface="Calibri" panose="020F0502020204030204" pitchFamily="34" charset="0"/>
              </a:rPr>
              <a:t>Instilled discipline, structured approach, and improved time management</a:t>
            </a:r>
          </a:p>
        </p:txBody>
      </p:sp>
    </p:spTree>
    <p:extLst>
      <p:ext uri="{BB962C8B-B14F-4D97-AF65-F5344CB8AC3E}">
        <p14:creationId xmlns:p14="http://schemas.microsoft.com/office/powerpoint/2010/main" val="3879961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ceiling">
            <a:extLst>
              <a:ext uri="{FF2B5EF4-FFF2-40B4-BE49-F238E27FC236}">
                <a16:creationId xmlns:a16="http://schemas.microsoft.com/office/drawing/2014/main" xmlns="" id="{ECE6809B-9586-4FFC-9D20-26C51CA9653B}"/>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xmlns="" id="{B6C8E487-ADDC-4F1B-A30A-BAABB4998F49}"/>
              </a:ext>
              <a:ext uri="{C183D7F6-B498-43B3-948B-1728B52AA6E4}">
                <adec:decorative xmlns:adec="http://schemas.microsoft.com/office/drawing/2017/decorative" xmlns="" val="1"/>
              </a:ext>
            </a:extLst>
          </p:cNvPr>
          <p:cNvSpPr/>
          <p:nvPr/>
        </p:nvSpPr>
        <p:spPr>
          <a:xfrm>
            <a:off x="-35508" y="20298"/>
            <a:ext cx="12192000"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xmlns="" id="{11BEC607-8474-408E-A7AC-48A065F31B63}"/>
              </a:ext>
              <a:ext uri="{C183D7F6-B498-43B3-948B-1728B52AA6E4}">
                <adec:decorative xmlns:adec="http://schemas.microsoft.com/office/drawing/2017/decorative" xmlns=""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xmlns="" id="{B601E3FC-2016-4085-9A4B-A172702EAAE1}"/>
                </a:ext>
                <a:ext uri="{C183D7F6-B498-43B3-948B-1728B52AA6E4}">
                  <adec:decorative xmlns:adec="http://schemas.microsoft.com/office/drawing/2017/decorative" xmlns="" val="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xmlns="" id="{2CBF662F-A198-4AD3-8EBC-0EC9A52B2994}"/>
                </a:ext>
                <a:ext uri="{C183D7F6-B498-43B3-948B-1728B52AA6E4}">
                  <adec:decorative xmlns:adec="http://schemas.microsoft.com/office/drawing/2017/decorative" xmlns=""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xmlns="" id="{142E86C5-8E5F-4620-A4FB-D1F926179D18}"/>
                </a:ext>
                <a:ext uri="{C183D7F6-B498-43B3-948B-1728B52AA6E4}">
                  <adec:decorative xmlns:adec="http://schemas.microsoft.com/office/drawing/2017/decorative" xmlns=""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xmlns="" id="{7E0E8055-17FA-43CE-9F03-E712F496B7CF}"/>
              </a:ext>
            </a:extLst>
          </p:cNvPr>
          <p:cNvSpPr>
            <a:spLocks noGrp="1"/>
          </p:cNvSpPr>
          <p:nvPr>
            <p:ph type="ctrTitle"/>
          </p:nvPr>
        </p:nvSpPr>
        <p:spPr/>
        <p:txBody>
          <a:bodyPr anchor="ctr">
            <a:normAutofit/>
          </a:bodyPr>
          <a:lstStyle/>
          <a:p>
            <a:r>
              <a:rPr lang="en-US" sz="6000" dirty="0"/>
              <a:t>THANK YOU</a:t>
            </a:r>
          </a:p>
        </p:txBody>
      </p:sp>
      <p:sp>
        <p:nvSpPr>
          <p:cNvPr id="10" name="Subtitle 9">
            <a:extLst>
              <a:ext uri="{FF2B5EF4-FFF2-40B4-BE49-F238E27FC236}">
                <a16:creationId xmlns:a16="http://schemas.microsoft.com/office/drawing/2014/main" xmlns="" id="{3E9BAE4F-16CE-4F5D-9BC7-2CB992790F2F}"/>
              </a:ext>
            </a:extLst>
          </p:cNvPr>
          <p:cNvSpPr>
            <a:spLocks noGrp="1"/>
          </p:cNvSpPr>
          <p:nvPr>
            <p:ph type="subTitle" idx="1"/>
          </p:nvPr>
        </p:nvSpPr>
        <p:spPr/>
        <p:txBody>
          <a:bodyPr/>
          <a:lstStyle/>
          <a:p>
            <a:r>
              <a:rPr lang="en-US" dirty="0" smtClean="0"/>
              <a:t>AI Intern Team</a:t>
            </a:r>
            <a:endParaRPr lang="en-US" dirty="0"/>
          </a:p>
        </p:txBody>
      </p:sp>
      <p:sp>
        <p:nvSpPr>
          <p:cNvPr id="25" name="Rectangle: Single Corner Snipped 24" descr="Footer accent box">
            <a:extLst>
              <a:ext uri="{FF2B5EF4-FFF2-40B4-BE49-F238E27FC236}">
                <a16:creationId xmlns:a16="http://schemas.microsoft.com/office/drawing/2014/main" xmlns="" id="{ADA66B68-D364-4C11-9AA9-052CEAC914E1}"/>
              </a:ext>
            </a:extLst>
          </p:cNvPr>
          <p:cNvSpPr/>
          <p:nvPr/>
        </p:nvSpPr>
        <p:spPr>
          <a:xfrm flipH="1">
            <a:off x="11549269" y="6365059"/>
            <a:ext cx="642731" cy="501650"/>
          </a:xfrm>
          <a:prstGeom prst="snip1Rect">
            <a:avLst>
              <a:gd name="adj" fmla="val 0"/>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07078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IN" b="0" dirty="0"/>
              <a:t>HOW EASY OR DIFFICULT IS IT?</a:t>
            </a:r>
            <a:endParaRPr b="0" dirty="0"/>
          </a:p>
        </p:txBody>
      </p:sp>
      <p:sp>
        <p:nvSpPr>
          <p:cNvPr id="125" name="Google Shape;125;p16"/>
          <p:cNvSpPr txBox="1">
            <a:spLocks noGrp="1"/>
          </p:cNvSpPr>
          <p:nvPr>
            <p:ph idx="1"/>
          </p:nvPr>
        </p:nvSpPr>
        <p:spPr>
          <a:xfrm>
            <a:off x="6855624" y="1300320"/>
            <a:ext cx="4114801" cy="5811838"/>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000"/>
              <a:buChar char="•"/>
            </a:pPr>
            <a:r>
              <a:rPr lang="en-IN" sz="1800" b="0" i="0" dirty="0">
                <a:latin typeface="+mj-lt"/>
                <a:ea typeface="Arial"/>
                <a:cs typeface="Arial"/>
                <a:sym typeface="Arial"/>
              </a:rPr>
              <a:t>Data annotation is especially important when considering the amount of unstructured data that exists in the form of text, images, video, and audio. </a:t>
            </a:r>
            <a:r>
              <a:rPr lang="en-IN" sz="1800" b="0" i="0" dirty="0">
                <a:solidFill>
                  <a:schemeClr val="tx1"/>
                </a:solidFill>
                <a:highlight>
                  <a:srgbClr val="FFFF00"/>
                </a:highlight>
                <a:latin typeface="+mj-lt"/>
                <a:ea typeface="Arial"/>
                <a:cs typeface="Arial"/>
                <a:sym typeface="Arial"/>
              </a:rPr>
              <a:t>By most estimates, unstructured data accounts for </a:t>
            </a:r>
            <a:r>
              <a:rPr lang="en-IN" sz="1800" b="1" i="0" u="sng" dirty="0">
                <a:solidFill>
                  <a:schemeClr val="tx1"/>
                </a:solidFill>
                <a:highlight>
                  <a:srgbClr val="FFFF00"/>
                </a:highlight>
                <a:latin typeface="+mj-lt"/>
                <a:ea typeface="Arial"/>
                <a:cs typeface="Arial"/>
                <a:sym typeface="Arial"/>
              </a:rPr>
              <a:t>80% of </a:t>
            </a:r>
            <a:r>
              <a:rPr lang="en-IN" sz="1800" b="1" i="0" u="sng" dirty="0" smtClean="0">
                <a:solidFill>
                  <a:schemeClr val="tx1"/>
                </a:solidFill>
                <a:highlight>
                  <a:srgbClr val="FFFF00"/>
                </a:highlight>
                <a:latin typeface="+mj-lt"/>
                <a:ea typeface="Arial"/>
                <a:cs typeface="Arial"/>
                <a:sym typeface="Arial"/>
              </a:rPr>
              <a:t>all data generated.</a:t>
            </a:r>
            <a:endParaRPr sz="1800" dirty="0">
              <a:solidFill>
                <a:schemeClr val="tx1"/>
              </a:solidFill>
              <a:highlight>
                <a:srgbClr val="FFFF00"/>
              </a:highlight>
              <a:latin typeface="+mj-lt"/>
            </a:endParaRPr>
          </a:p>
        </p:txBody>
      </p:sp>
      <p:pic>
        <p:nvPicPr>
          <p:cNvPr id="126" name="Google Shape;126;p16"/>
          <p:cNvPicPr preferRelativeResize="0"/>
          <p:nvPr/>
        </p:nvPicPr>
        <p:blipFill>
          <a:blip r:embed="rId3">
            <a:alphaModFix/>
          </a:blip>
          <a:stretch>
            <a:fillRect/>
          </a:stretch>
        </p:blipFill>
        <p:spPr>
          <a:xfrm>
            <a:off x="1489165" y="3065417"/>
            <a:ext cx="3459112" cy="22816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17"/>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742950" lvl="0" indent="-285750" algn="l" rtl="0">
              <a:lnSpc>
                <a:spcPct val="110000"/>
              </a:lnSpc>
              <a:spcBef>
                <a:spcPts val="0"/>
              </a:spcBef>
              <a:spcAft>
                <a:spcPts val="0"/>
              </a:spcAft>
              <a:buSzPts val="1800"/>
              <a:buFont typeface="Arial"/>
              <a:buChar char="•"/>
            </a:pPr>
            <a:r>
              <a:rPr lang="en-IN" sz="1800" b="1" dirty="0">
                <a:latin typeface="Calibri"/>
                <a:ea typeface="Calibri"/>
                <a:cs typeface="Calibri"/>
                <a:sym typeface="Calibri"/>
              </a:rPr>
              <a:t>Medical data annotation:</a:t>
            </a:r>
            <a:r>
              <a:rPr lang="en-IN" sz="1800" dirty="0">
                <a:latin typeface="Calibri"/>
                <a:ea typeface="Calibri"/>
                <a:cs typeface="Calibri"/>
                <a:sym typeface="Calibri"/>
              </a:rPr>
              <a:t> </a:t>
            </a:r>
            <a:r>
              <a:rPr lang="en-IN" sz="1800" u="sng" strike="noStrike" dirty="0">
                <a:solidFill>
                  <a:schemeClr val="hlink"/>
                </a:solidFill>
                <a:latin typeface="Calibri"/>
                <a:ea typeface="Calibri"/>
                <a:cs typeface="Calibri"/>
                <a:sym typeface="Calibri"/>
                <a:hlinkClick r:id="rId3"/>
              </a:rPr>
              <a:t>Medical data annotation</a:t>
            </a:r>
            <a:r>
              <a:rPr lang="en-IN" sz="1800" dirty="0">
                <a:latin typeface="Calibri"/>
                <a:ea typeface="Calibri"/>
                <a:cs typeface="Calibri"/>
                <a:sym typeface="Calibri"/>
              </a:rPr>
              <a:t> is used to annotate data such as medical images (MRI scans), and clinical notes, etc. This type of data annotation helps develop computer vision-enabled systems for disease diagnosis and automated medical data analysis.</a:t>
            </a:r>
          </a:p>
          <a:p>
            <a:pPr marL="742950" lvl="0" indent="-285750" algn="l" rtl="0">
              <a:lnSpc>
                <a:spcPct val="110000"/>
              </a:lnSpc>
              <a:spcBef>
                <a:spcPts val="0"/>
              </a:spcBef>
              <a:spcAft>
                <a:spcPts val="0"/>
              </a:spcAft>
              <a:buSzPts val="1800"/>
              <a:buFont typeface="Arial"/>
              <a:buChar char="•"/>
            </a:pPr>
            <a:endParaRPr sz="1800" dirty="0">
              <a:latin typeface="Times New Roman"/>
              <a:ea typeface="Times New Roman"/>
              <a:cs typeface="Times New Roman"/>
              <a:sym typeface="Times New Roman"/>
            </a:endParaRPr>
          </a:p>
          <a:p>
            <a:pPr marL="742950" lvl="0" indent="-285750" algn="l" rtl="0">
              <a:lnSpc>
                <a:spcPct val="110000"/>
              </a:lnSpc>
              <a:spcBef>
                <a:spcPts val="700"/>
              </a:spcBef>
              <a:spcAft>
                <a:spcPts val="0"/>
              </a:spcAft>
              <a:buSzPts val="1800"/>
              <a:buFont typeface="Arial"/>
              <a:buChar char="•"/>
            </a:pPr>
            <a:r>
              <a:rPr lang="en-IN" sz="1800" b="1" dirty="0">
                <a:latin typeface="Calibri"/>
                <a:ea typeface="Calibri"/>
                <a:cs typeface="Calibri"/>
                <a:sym typeface="Calibri"/>
              </a:rPr>
              <a:t>Retail data annotation:</a:t>
            </a:r>
            <a:r>
              <a:rPr lang="en-IN" sz="1800" dirty="0">
                <a:latin typeface="Calibri"/>
                <a:ea typeface="Calibri"/>
                <a:cs typeface="Calibri"/>
                <a:sym typeface="Calibri"/>
              </a:rPr>
              <a:t> Retail data annotation is used to annotate retail data such as product images, customer data, and </a:t>
            </a:r>
            <a:r>
              <a:rPr lang="en-IN" sz="1800" u="sng" strike="noStrike" dirty="0">
                <a:solidFill>
                  <a:schemeClr val="hlink"/>
                </a:solidFill>
                <a:latin typeface="Calibri"/>
                <a:ea typeface="Calibri"/>
                <a:cs typeface="Calibri"/>
                <a:sym typeface="Calibri"/>
                <a:hlinkClick r:id="rId4"/>
              </a:rPr>
              <a:t>sentiment data</a:t>
            </a:r>
            <a:r>
              <a:rPr lang="en-IN" sz="1800" dirty="0">
                <a:latin typeface="Calibri"/>
                <a:ea typeface="Calibri"/>
                <a:cs typeface="Calibri"/>
                <a:sym typeface="Calibri"/>
              </a:rPr>
              <a:t>. </a:t>
            </a:r>
            <a:r>
              <a:rPr lang="en-IN" sz="1800" b="1" dirty="0">
                <a:latin typeface="Calibri"/>
                <a:ea typeface="Calibri"/>
                <a:cs typeface="Calibri"/>
                <a:sym typeface="Calibri"/>
              </a:rPr>
              <a:t>Automotive data annotation:</a:t>
            </a:r>
            <a:r>
              <a:rPr lang="en-IN" sz="1800" dirty="0">
                <a:latin typeface="Calibri"/>
                <a:ea typeface="Calibri"/>
                <a:cs typeface="Calibri"/>
                <a:sym typeface="Calibri"/>
              </a:rPr>
              <a:t> This industry-specific annotation is used to annotate data from autonomous vehicles, such as data from cameras and lidar sensors. This annotation type helps develop models that can detect objects in the environment and other data points for autonomous vehicle systems.</a:t>
            </a:r>
          </a:p>
          <a:p>
            <a:pPr marL="742950" lvl="0" indent="-285750" algn="l" rtl="0">
              <a:lnSpc>
                <a:spcPct val="110000"/>
              </a:lnSpc>
              <a:spcBef>
                <a:spcPts val="700"/>
              </a:spcBef>
              <a:spcAft>
                <a:spcPts val="0"/>
              </a:spcAft>
              <a:buSzPts val="1800"/>
              <a:buFont typeface="Arial"/>
              <a:buChar char="•"/>
            </a:pPr>
            <a:endParaRPr sz="1800" dirty="0">
              <a:latin typeface="Times New Roman"/>
              <a:ea typeface="Times New Roman"/>
              <a:cs typeface="Times New Roman"/>
              <a:sym typeface="Times New Roman"/>
            </a:endParaRPr>
          </a:p>
          <a:p>
            <a:pPr marL="742950" lvl="0" indent="-285750" algn="l" rtl="0">
              <a:lnSpc>
                <a:spcPct val="110000"/>
              </a:lnSpc>
              <a:spcBef>
                <a:spcPts val="700"/>
              </a:spcBef>
              <a:spcAft>
                <a:spcPts val="0"/>
              </a:spcAft>
              <a:buSzPts val="1800"/>
              <a:buFont typeface="Arial"/>
              <a:buChar char="•"/>
            </a:pPr>
            <a:r>
              <a:rPr lang="en-IN" sz="1800" b="1" dirty="0">
                <a:latin typeface="Calibri"/>
                <a:ea typeface="Calibri"/>
                <a:cs typeface="Calibri"/>
                <a:sym typeface="Calibri"/>
              </a:rPr>
              <a:t>Industrial data annotation:</a:t>
            </a:r>
            <a:r>
              <a:rPr lang="en-IN" sz="1800" dirty="0">
                <a:latin typeface="Calibri"/>
                <a:ea typeface="Calibri"/>
                <a:cs typeface="Calibri"/>
                <a:sym typeface="Calibri"/>
              </a:rPr>
              <a:t> Industrial data annotation is used to annotate data from industrial applications, such as manufacturing images, maintenance data, safety data, quality control, etc</a:t>
            </a:r>
            <a:endParaRPr dirty="0"/>
          </a:p>
        </p:txBody>
      </p:sp>
      <p:sp>
        <p:nvSpPr>
          <p:cNvPr id="131" name="Google Shape;131;p17"/>
          <p:cNvSpPr txBox="1">
            <a:spLocks noGrp="1"/>
          </p:cNvSpPr>
          <p:nvPr>
            <p:ph type="title"/>
          </p:nvPr>
        </p:nvSpPr>
        <p:spPr>
          <a:xfrm>
            <a:off x="594519" y="522514"/>
            <a:ext cx="11002962" cy="11890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IN" b="0" dirty="0"/>
              <a:t>TYPES OF DATA ANNOTATIONS</a:t>
            </a:r>
            <a:endParaRPr b="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Shape 136"/>
        <p:cNvGrpSpPr/>
        <p:nvPr/>
      </p:nvGrpSpPr>
      <p:grpSpPr>
        <a:xfrm>
          <a:off x="0" y="0"/>
          <a:ext cx="0" cy="0"/>
          <a:chOff x="0" y="0"/>
          <a:chExt cx="0" cy="0"/>
        </a:xfrm>
      </p:grpSpPr>
      <p:sp>
        <p:nvSpPr>
          <p:cNvPr id="138" name="Google Shape;138;p18"/>
          <p:cNvSpPr txBox="1">
            <a:spLocks noGrp="1"/>
          </p:cNvSpPr>
          <p:nvPr>
            <p:ph type="body" sz="half" idx="2"/>
          </p:nvPr>
        </p:nvSpPr>
        <p:spPr>
          <a:xfrm>
            <a:off x="609601" y="2128839"/>
            <a:ext cx="4101084" cy="3396749"/>
          </a:xfrm>
          <a:prstGeom prst="rect">
            <a:avLst/>
          </a:prstGeom>
          <a:noFill/>
          <a:ln>
            <a:noFill/>
          </a:ln>
        </p:spPr>
        <p:txBody>
          <a:bodyPr spcFirstLastPara="1" wrap="square" lIns="91425" tIns="45700" rIns="91425" bIns="45700" anchor="t" anchorCtr="0">
            <a:normAutofit fontScale="92500" lnSpcReduction="10000"/>
          </a:bodyPr>
          <a:lstStyle/>
          <a:p>
            <a:pPr marL="457200" lvl="0" indent="-228600" algn="l" rtl="0">
              <a:lnSpc>
                <a:spcPct val="110000"/>
              </a:lnSpc>
              <a:spcBef>
                <a:spcPts val="0"/>
              </a:spcBef>
              <a:spcAft>
                <a:spcPts val="0"/>
              </a:spcAft>
              <a:buSzPts val="2000"/>
              <a:buChar char="•"/>
            </a:pPr>
            <a:r>
              <a:rPr lang="en-IN" sz="2000" dirty="0">
                <a:latin typeface="Calibri"/>
                <a:ea typeface="Calibri"/>
                <a:cs typeface="Calibri"/>
                <a:sym typeface="Calibri"/>
              </a:rPr>
              <a:t>For example, in a supervised learning problem of email spam classification, the algorithm would be trained using a labelled dataset where each email is labelled as "spam" or "not spam." The algorithm would learn the characteristics of spam emails and use that knowledge to classify new, unseen emails as either spam or not spam.</a:t>
            </a:r>
            <a:endParaRPr dirty="0"/>
          </a:p>
          <a:p>
            <a:pPr marL="228600" lvl="0" indent="0" algn="ctr" rtl="0">
              <a:lnSpc>
                <a:spcPct val="110000"/>
              </a:lnSpc>
              <a:spcBef>
                <a:spcPts val="700"/>
              </a:spcBef>
              <a:spcAft>
                <a:spcPts val="0"/>
              </a:spcAft>
              <a:buNone/>
            </a:pPr>
            <a:endParaRPr dirty="0"/>
          </a:p>
          <a:p>
            <a:pPr marL="228600" lvl="0" indent="-101600" algn="l" rtl="0">
              <a:lnSpc>
                <a:spcPct val="110000"/>
              </a:lnSpc>
              <a:spcBef>
                <a:spcPts val="700"/>
              </a:spcBef>
              <a:spcAft>
                <a:spcPts val="0"/>
              </a:spcAft>
              <a:buSzPts val="2000"/>
              <a:buNone/>
            </a:pPr>
            <a:endParaRPr dirty="0"/>
          </a:p>
        </p:txBody>
      </p:sp>
      <p:sp>
        <p:nvSpPr>
          <p:cNvPr id="137" name="Google Shape;137;p18"/>
          <p:cNvSpPr txBox="1">
            <a:spLocks noGrp="1"/>
          </p:cNvSpPr>
          <p:nvPr>
            <p:ph type="title"/>
          </p:nvPr>
        </p:nvSpPr>
        <p:spPr>
          <a:xfrm>
            <a:off x="609601" y="1056829"/>
            <a:ext cx="4101084" cy="9793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IN" b="0" dirty="0"/>
              <a:t>USE OF DATA ANNOTATION</a:t>
            </a:r>
            <a:endParaRPr b="0" dirty="0"/>
          </a:p>
        </p:txBody>
      </p:sp>
      <p:pic>
        <p:nvPicPr>
          <p:cNvPr id="139" name="Google Shape;139;p18"/>
          <p:cNvPicPr preferRelativeResize="0"/>
          <p:nvPr/>
        </p:nvPicPr>
        <p:blipFill>
          <a:blip r:embed="rId3">
            <a:alphaModFix/>
          </a:blip>
          <a:stretch>
            <a:fillRect/>
          </a:stretch>
        </p:blipFill>
        <p:spPr>
          <a:xfrm>
            <a:off x="6094265" y="1546483"/>
            <a:ext cx="5867875" cy="3251940"/>
          </a:xfrm>
          <a:prstGeom prst="rect">
            <a:avLst/>
          </a:prstGeom>
          <a:solidFill>
            <a:srgbClr val="2F3342"/>
          </a:solid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1251678" y="793801"/>
            <a:ext cx="10178400" cy="1492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IN" b="0" dirty="0"/>
              <a:t>CATEGORIES OF PROBLEMS </a:t>
            </a:r>
            <a:endParaRPr b="0" dirty="0"/>
          </a:p>
        </p:txBody>
      </p:sp>
      <p:sp>
        <p:nvSpPr>
          <p:cNvPr id="145" name="Google Shape;145;p1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457200" lvl="0" indent="-228600" algn="l" rtl="0">
              <a:lnSpc>
                <a:spcPct val="110000"/>
              </a:lnSpc>
              <a:spcBef>
                <a:spcPts val="0"/>
              </a:spcBef>
              <a:spcAft>
                <a:spcPts val="0"/>
              </a:spcAft>
              <a:buSzPts val="1800"/>
              <a:buChar char="•"/>
            </a:pPr>
            <a:r>
              <a:rPr lang="en-IN" sz="1800">
                <a:latin typeface="Times New Roman"/>
                <a:ea typeface="Times New Roman"/>
                <a:cs typeface="Times New Roman"/>
                <a:sym typeface="Times New Roman"/>
              </a:rPr>
              <a:t>The problem solved by supervised machine learning model can be viewed in two broad categories: </a:t>
            </a:r>
            <a:endParaRPr/>
          </a:p>
          <a:p>
            <a:pPr marL="228600" lvl="0" indent="0" algn="l" rtl="0">
              <a:lnSpc>
                <a:spcPct val="110000"/>
              </a:lnSpc>
              <a:spcBef>
                <a:spcPts val="700"/>
              </a:spcBef>
              <a:spcAft>
                <a:spcPts val="0"/>
              </a:spcAft>
              <a:buSzPts val="1800"/>
              <a:buNone/>
            </a:pPr>
            <a:endParaRPr sz="1800">
              <a:latin typeface="Times New Roman"/>
              <a:ea typeface="Times New Roman"/>
              <a:cs typeface="Times New Roman"/>
              <a:sym typeface="Times New Roman"/>
            </a:endParaRPr>
          </a:p>
          <a:p>
            <a:pPr marL="457200" lvl="0" indent="-228600" algn="l" rtl="0">
              <a:lnSpc>
                <a:spcPct val="110000"/>
              </a:lnSpc>
              <a:spcBef>
                <a:spcPts val="700"/>
              </a:spcBef>
              <a:spcAft>
                <a:spcPts val="0"/>
              </a:spcAft>
              <a:buSzPts val="1800"/>
              <a:buChar char="•"/>
            </a:pPr>
            <a:r>
              <a:rPr lang="en-IN" sz="1800" b="1">
                <a:latin typeface="Calibri"/>
                <a:ea typeface="Calibri"/>
                <a:cs typeface="Calibri"/>
                <a:sym typeface="Calibri"/>
              </a:rPr>
              <a:t>Classification:</a:t>
            </a:r>
            <a:r>
              <a:rPr lang="en-IN" sz="1800">
                <a:latin typeface="Calibri"/>
                <a:ea typeface="Calibri"/>
                <a:cs typeface="Calibri"/>
                <a:sym typeface="Calibri"/>
              </a:rPr>
              <a:t> Assigning test data into specific categories. For instance, predicting whether a patient has a disease and assigning their health data to “disease” or “no disease” categories is a classification problem.</a:t>
            </a:r>
            <a:endParaRPr sz="1800">
              <a:latin typeface="Times New Roman"/>
              <a:ea typeface="Times New Roman"/>
              <a:cs typeface="Times New Roman"/>
              <a:sym typeface="Times New Roman"/>
            </a:endParaRPr>
          </a:p>
          <a:p>
            <a:pPr marL="457200" lvl="0" indent="-114300" algn="l" rtl="0">
              <a:lnSpc>
                <a:spcPct val="110000"/>
              </a:lnSpc>
              <a:spcBef>
                <a:spcPts val="700"/>
              </a:spcBef>
              <a:spcAft>
                <a:spcPts val="0"/>
              </a:spcAft>
              <a:buSzPts val="1800"/>
              <a:buNone/>
            </a:pPr>
            <a:endParaRPr sz="1800">
              <a:latin typeface="Calibri"/>
              <a:ea typeface="Calibri"/>
              <a:cs typeface="Calibri"/>
              <a:sym typeface="Calibri"/>
            </a:endParaRPr>
          </a:p>
          <a:p>
            <a:pPr marL="228600" lvl="0" indent="0" algn="l" rtl="0">
              <a:lnSpc>
                <a:spcPct val="110000"/>
              </a:lnSpc>
              <a:spcBef>
                <a:spcPts val="700"/>
              </a:spcBef>
              <a:spcAft>
                <a:spcPts val="0"/>
              </a:spcAft>
              <a:buSzPts val="1800"/>
              <a:buNone/>
            </a:pPr>
            <a:r>
              <a:rPr lang="en-IN" sz="1800">
                <a:latin typeface="Calibri"/>
                <a:ea typeface="Calibri"/>
                <a:cs typeface="Calibri"/>
                <a:sym typeface="Calibri"/>
              </a:rPr>
              <a:t> </a:t>
            </a:r>
            <a:endParaRPr sz="1800">
              <a:latin typeface="Times New Roman"/>
              <a:ea typeface="Times New Roman"/>
              <a:cs typeface="Times New Roman"/>
              <a:sym typeface="Times New Roman"/>
            </a:endParaRPr>
          </a:p>
          <a:p>
            <a:pPr marL="457200" lvl="0" indent="-228600" algn="l" rtl="0">
              <a:lnSpc>
                <a:spcPct val="110000"/>
              </a:lnSpc>
              <a:spcBef>
                <a:spcPts val="700"/>
              </a:spcBef>
              <a:spcAft>
                <a:spcPts val="0"/>
              </a:spcAft>
              <a:buSzPts val="1800"/>
              <a:buChar char="•"/>
            </a:pPr>
            <a:r>
              <a:rPr lang="en-IN" sz="1800" b="1">
                <a:latin typeface="Calibri"/>
                <a:ea typeface="Calibri"/>
                <a:cs typeface="Calibri"/>
                <a:sym typeface="Calibri"/>
              </a:rPr>
              <a:t>Regression:</a:t>
            </a:r>
            <a:r>
              <a:rPr lang="en-IN" sz="1800">
                <a:latin typeface="Calibri"/>
                <a:ea typeface="Calibri"/>
                <a:cs typeface="Calibri"/>
                <a:sym typeface="Calibri"/>
              </a:rPr>
              <a:t> Establishing a relationship between dependent and independent variables. Estimating the relationship between the budget for advertising and the sales of a product is an example of a regression problem.</a:t>
            </a:r>
            <a:endParaRPr sz="1800">
              <a:latin typeface="Times New Roman"/>
              <a:ea typeface="Times New Roman"/>
              <a:cs typeface="Times New Roman"/>
              <a:sym typeface="Times New Roman"/>
            </a:endParaRPr>
          </a:p>
          <a:p>
            <a:pPr marL="228600" lvl="0" indent="-101600" algn="l" rtl="0">
              <a:lnSpc>
                <a:spcPct val="110000"/>
              </a:lnSpc>
              <a:spcBef>
                <a:spcPts val="700"/>
              </a:spcBef>
              <a:spcAft>
                <a:spcPts val="0"/>
              </a:spcAft>
              <a:buSzPts val="20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5469684" y="430665"/>
            <a:ext cx="5093298" cy="57398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5100"/>
              <a:buFont typeface="Impact"/>
              <a:buNone/>
            </a:pPr>
            <a:r>
              <a:rPr lang="en-IN" b="0" dirty="0"/>
              <a:t>THREAT POSED BY AI</a:t>
            </a:r>
            <a:endParaRPr b="0" dirty="0"/>
          </a:p>
        </p:txBody>
      </p:sp>
      <p:pic>
        <p:nvPicPr>
          <p:cNvPr id="152" name="Google Shape;152;p20"/>
          <p:cNvPicPr preferRelativeResize="0"/>
          <p:nvPr/>
        </p:nvPicPr>
        <p:blipFill>
          <a:blip r:embed="rId3">
            <a:alphaModFix/>
          </a:blip>
          <a:stretch>
            <a:fillRect/>
          </a:stretch>
        </p:blipFill>
        <p:spPr>
          <a:xfrm>
            <a:off x="740228" y="1125105"/>
            <a:ext cx="2782660" cy="4590375"/>
          </a:xfrm>
          <a:prstGeom prst="rect">
            <a:avLst/>
          </a:prstGeom>
          <a:noFill/>
          <a:ln>
            <a:noFill/>
          </a:ln>
        </p:spPr>
      </p:pic>
      <p:sp>
        <p:nvSpPr>
          <p:cNvPr id="9" name="Google Shape;151;p20"/>
          <p:cNvSpPr txBox="1">
            <a:spLocks/>
          </p:cNvSpPr>
          <p:nvPr/>
        </p:nvSpPr>
        <p:spPr>
          <a:xfrm>
            <a:off x="5469684" y="1004654"/>
            <a:ext cx="5247625" cy="5234222"/>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SzPts val="2000"/>
              <a:buNone/>
            </a:pPr>
            <a:r>
              <a:rPr lang="en-US" b="1" u="sng" dirty="0" smtClean="0">
                <a:latin typeface="Calibri" panose="020F0502020204030204" pitchFamily="34" charset="0"/>
                <a:ea typeface="Calibri" panose="020F0502020204030204" pitchFamily="34" charset="0"/>
                <a:cs typeface="Calibri" panose="020F0502020204030204" pitchFamily="34" charset="0"/>
                <a:sym typeface="Arial"/>
              </a:rPr>
              <a:t>The bubble effect :</a:t>
            </a:r>
            <a:endParaRPr lang="en-US" dirty="0" smtClean="0">
              <a:latin typeface="Calibri" panose="020F0502020204030204" pitchFamily="34" charset="0"/>
              <a:ea typeface="Calibri" panose="020F0502020204030204" pitchFamily="34" charset="0"/>
              <a:cs typeface="Calibri" panose="020F0502020204030204" pitchFamily="34" charset="0"/>
            </a:endParaRPr>
          </a:p>
          <a:p>
            <a:pPr>
              <a:lnSpc>
                <a:spcPct val="110000"/>
              </a:lnSpc>
              <a:spcBef>
                <a:spcPts val="700"/>
              </a:spcBef>
              <a:buSzPts val="2000"/>
            </a:pPr>
            <a:r>
              <a:rPr lang="en-US" dirty="0" smtClean="0">
                <a:latin typeface="Calibri" panose="020F0502020204030204" pitchFamily="34" charset="0"/>
                <a:ea typeface="Calibri" panose="020F0502020204030204" pitchFamily="34" charset="0"/>
                <a:cs typeface="Calibri" panose="020F0502020204030204" pitchFamily="34" charset="0"/>
                <a:sym typeface="Arial"/>
              </a:rPr>
              <a:t>The emergence of social media has introduced algorithms that tailor content to match our interests. While this creates a personalized experience, it also creates a "bubble" of similarity or confirmation bias, reinforcing our existing beliefs and filtering out opposing viewpoints that challenge our perspectives</a:t>
            </a:r>
            <a:endParaRPr lang="en-US" dirty="0" smtClean="0">
              <a:latin typeface="Calibri" panose="020F0502020204030204" pitchFamily="34" charset="0"/>
              <a:ea typeface="Calibri" panose="020F0502020204030204" pitchFamily="34" charset="0"/>
              <a:cs typeface="Calibri" panose="020F0502020204030204" pitchFamily="34" charset="0"/>
            </a:endParaRPr>
          </a:p>
          <a:p>
            <a:pPr indent="-238125">
              <a:lnSpc>
                <a:spcPct val="110000"/>
              </a:lnSpc>
              <a:spcBef>
                <a:spcPts val="700"/>
              </a:spcBef>
              <a:buSzPts val="2000"/>
            </a:pPr>
            <a:r>
              <a:rPr lang="en-US" dirty="0" smtClean="0">
                <a:latin typeface="Calibri" panose="020F0502020204030204" pitchFamily="34" charset="0"/>
                <a:ea typeface="Calibri" panose="020F0502020204030204" pitchFamily="34" charset="0"/>
                <a:cs typeface="Calibri" panose="020F0502020204030204" pitchFamily="34" charset="0"/>
                <a:sym typeface="Arial"/>
              </a:rPr>
              <a:t>As humans, we’re highly susceptible to this bubble effect. And since AI relies on human input and intervention, there’s always a risk that personal bias “bubbles” filter through to data, despite genuine attempts at objectivity.</a:t>
            </a:r>
            <a:endParaRPr lang="en-US" dirty="0" smtClean="0">
              <a:latin typeface="Calibri" panose="020F0502020204030204" pitchFamily="34" charset="0"/>
              <a:ea typeface="Calibri" panose="020F0502020204030204" pitchFamily="34" charset="0"/>
              <a:cs typeface="Calibri" panose="020F0502020204030204" pitchFamily="34" charset="0"/>
              <a:sym typeface="Times New Roman"/>
            </a:endParaRPr>
          </a:p>
          <a:p>
            <a:pPr indent="-238125">
              <a:lnSpc>
                <a:spcPct val="110000"/>
              </a:lnSpc>
              <a:spcBef>
                <a:spcPts val="700"/>
              </a:spcBef>
              <a:buSzPts val="2000"/>
            </a:pPr>
            <a:r>
              <a:rPr lang="en-US" dirty="0" smtClean="0">
                <a:latin typeface="Calibri" panose="020F0502020204030204" pitchFamily="34" charset="0"/>
                <a:ea typeface="Calibri" panose="020F0502020204030204" pitchFamily="34" charset="0"/>
                <a:cs typeface="Calibri" panose="020F0502020204030204" pitchFamily="34" charset="0"/>
                <a:sym typeface="Arial"/>
              </a:rPr>
              <a:t>By understanding bias, the sources from which it originates, and the processes by which they infiltrate data, we can actively design systems to avoid, minimize, and – as much as is humanly and mechanically possible – eliminate them.</a:t>
            </a:r>
            <a:endParaRPr lang="en-US" dirty="0" smtClean="0">
              <a:latin typeface="Calibri" panose="020F0502020204030204" pitchFamily="34" charset="0"/>
              <a:ea typeface="Calibri" panose="020F0502020204030204" pitchFamily="34" charset="0"/>
              <a:cs typeface="Calibri" panose="020F0502020204030204" pitchFamily="34" charset="0"/>
              <a:sym typeface="Times New Roman"/>
            </a:endParaRPr>
          </a:p>
          <a:p>
            <a:pPr marL="0" indent="0">
              <a:lnSpc>
                <a:spcPct val="110000"/>
              </a:lnSpc>
              <a:spcBef>
                <a:spcPts val="700"/>
              </a:spcBef>
              <a:buSzPts val="2000"/>
              <a:buFont typeface="Arial" panose="020B0604020202020204" pitchFamily="34" charset="0"/>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0F2476-21D6-B328-E789-8A3EE2D6A068}"/>
              </a:ext>
            </a:extLst>
          </p:cNvPr>
          <p:cNvSpPr>
            <a:spLocks noGrp="1"/>
          </p:cNvSpPr>
          <p:nvPr>
            <p:ph type="title"/>
          </p:nvPr>
        </p:nvSpPr>
        <p:spPr>
          <a:xfrm>
            <a:off x="1251678" y="706715"/>
            <a:ext cx="10178400" cy="1492200"/>
          </a:xfrm>
        </p:spPr>
        <p:txBody>
          <a:bodyPr>
            <a:normAutofit fontScale="90000"/>
          </a:bodyPr>
          <a:lstStyle/>
          <a:p>
            <a:r>
              <a:rPr lang="en-IN" sz="5700" b="0" dirty="0"/>
              <a:t>SOCIAL SURVEILLANCE WITH AI TECHNOLOGY</a:t>
            </a:r>
            <a:r>
              <a:rPr lang="en-IN" b="0" cap="all" dirty="0">
                <a:effectLst/>
                <a:latin typeface="Montserrat" panose="020F0502020204030204" pitchFamily="34" charset="0"/>
              </a:rPr>
              <a:t/>
            </a:r>
            <a:br>
              <a:rPr lang="en-IN" b="0" cap="all" dirty="0">
                <a:effectLst/>
                <a:latin typeface="Montserrat" panose="020F0502020204030204" pitchFamily="34" charset="0"/>
              </a:rPr>
            </a:br>
            <a:endParaRPr lang="en-US" b="0" dirty="0"/>
          </a:p>
        </p:txBody>
      </p:sp>
      <p:sp>
        <p:nvSpPr>
          <p:cNvPr id="3" name="Text Placeholder 2">
            <a:extLst>
              <a:ext uri="{FF2B5EF4-FFF2-40B4-BE49-F238E27FC236}">
                <a16:creationId xmlns="" xmlns:a16="http://schemas.microsoft.com/office/drawing/2014/main" id="{54E0E006-C703-BC96-B54A-2A8F6C3C1800}"/>
              </a:ext>
            </a:extLst>
          </p:cNvPr>
          <p:cNvSpPr>
            <a:spLocks noGrp="1"/>
          </p:cNvSpPr>
          <p:nvPr>
            <p:ph type="body" idx="1"/>
          </p:nvPr>
        </p:nvSpPr>
        <p:spPr/>
        <p:txBody>
          <a:bodyPr>
            <a:normAutofit/>
          </a:bodyPr>
          <a:lstStyle/>
          <a:p>
            <a:pPr algn="l"/>
            <a:r>
              <a:rPr lang="en-IN" sz="1700" dirty="0">
                <a:latin typeface="+mj-lt"/>
                <a:cs typeface="Arial"/>
              </a:rPr>
              <a:t>In addition to its more existential threat, Ford is focused on the way AI will adversely affect privacy and security. A prime example is </a:t>
            </a:r>
            <a:r>
              <a:rPr lang="en-IN" sz="1700" dirty="0">
                <a:latin typeface="+mj-lt"/>
                <a:cs typeface="Arial"/>
                <a:hlinkClick r:id="rId2">
                  <a:extLst>
                    <a:ext uri="{A12FA001-AC4F-418D-AE19-62706E023703}">
                      <ahyp:hlinkClr xmlns="" xmlns:ahyp="http://schemas.microsoft.com/office/drawing/2018/hyperlinkcolor" val="tx"/>
                    </a:ext>
                  </a:extLst>
                </a:hlinkClick>
              </a:rPr>
              <a:t>China’s use of facial recognition technology</a:t>
            </a:r>
            <a:r>
              <a:rPr lang="en-IN" sz="1700" dirty="0">
                <a:latin typeface="+mj-lt"/>
                <a:cs typeface="Arial"/>
              </a:rPr>
              <a:t> in offices, schools and other venues. Besides tracking a person’s movements, the Chinese government may be able to gather enough data to monitor a person’s activities, relationships and political views. </a:t>
            </a:r>
          </a:p>
          <a:p>
            <a:pPr algn="l"/>
            <a:r>
              <a:rPr lang="en-IN" sz="1700" dirty="0">
                <a:latin typeface="+mj-lt"/>
                <a:cs typeface="Arial"/>
              </a:rPr>
              <a:t>Another example is U.S. police departments embracing </a:t>
            </a:r>
            <a:r>
              <a:rPr lang="en-IN" sz="1700" dirty="0">
                <a:latin typeface="+mj-lt"/>
                <a:cs typeface="Arial"/>
                <a:hlinkClick r:id="rId3">
                  <a:extLst>
                    <a:ext uri="{A12FA001-AC4F-418D-AE19-62706E023703}">
                      <ahyp:hlinkClr xmlns="" xmlns:ahyp="http://schemas.microsoft.com/office/drawing/2018/hyperlinkcolor" val="tx"/>
                    </a:ext>
                  </a:extLst>
                </a:hlinkClick>
              </a:rPr>
              <a:t>predictive policing algorithms</a:t>
            </a:r>
            <a:r>
              <a:rPr lang="en-IN" sz="1700" dirty="0">
                <a:latin typeface="+mj-lt"/>
                <a:cs typeface="Arial"/>
              </a:rPr>
              <a:t> to anticipate where crimes will occur. The problem is that these algorithms are influenced by arrest rates, which </a:t>
            </a:r>
            <a:r>
              <a:rPr lang="en-IN" sz="1700" dirty="0">
                <a:latin typeface="+mj-lt"/>
                <a:cs typeface="Arial"/>
                <a:hlinkClick r:id="rId4">
                  <a:extLst>
                    <a:ext uri="{A12FA001-AC4F-418D-AE19-62706E023703}">
                      <ahyp:hlinkClr xmlns="" xmlns:ahyp="http://schemas.microsoft.com/office/drawing/2018/hyperlinkcolor" val="tx"/>
                    </a:ext>
                  </a:extLst>
                </a:hlinkClick>
              </a:rPr>
              <a:t>disproportionately impact Black communities</a:t>
            </a:r>
            <a:r>
              <a:rPr lang="en-IN" sz="1700" dirty="0">
                <a:latin typeface="+mj-lt"/>
                <a:cs typeface="Arial"/>
              </a:rPr>
              <a:t>. Police departments then double down on these communities, leading to over-policing and questions over whether self-proclaimed democracies can resist turning AI into an authoritarian weapon.</a:t>
            </a:r>
          </a:p>
          <a:p>
            <a:pPr algn="l"/>
            <a:r>
              <a:rPr lang="en-IN" sz="1700" dirty="0">
                <a:latin typeface="+mj-lt"/>
                <a:cs typeface="Arial"/>
              </a:rPr>
              <a:t>“Authoritarian regimes use or are going to use it,” Ford said. “The question is, How much does it invade Western countries, democracies, and what constraints do we put on it?”</a:t>
            </a:r>
          </a:p>
          <a:p>
            <a:endParaRPr lang="en-US" sz="1700" dirty="0">
              <a:latin typeface="+mj-lt"/>
            </a:endParaRPr>
          </a:p>
        </p:txBody>
      </p:sp>
    </p:spTree>
    <p:extLst>
      <p:ext uri="{BB962C8B-B14F-4D97-AF65-F5344CB8AC3E}">
        <p14:creationId xmlns:p14="http://schemas.microsoft.com/office/powerpoint/2010/main" val="127371666"/>
      </p:ext>
    </p:extLst>
  </p:cSld>
  <p:clrMapOvr>
    <a:masterClrMapping/>
  </p:clrMapOvr>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Dark modernist presentation_mlw -v2" id="{02C8D846-7DC8-4EFF-94D8-823DF779E3A7}" vid="{402D83F6-A512-43E7-B905-390BB489C0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834546-CF5A-40F0-B105-33C88EC059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1340EA-4D3D-470F-B5D6-C0F62307940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6A0F1FB-B1B3-48EC-BFEE-FC0094A34C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Dark modernist presentation</Template>
  <TotalTime>0</TotalTime>
  <Words>1790</Words>
  <Application>Microsoft Office PowerPoint</Application>
  <PresentationFormat>Widescreen</PresentationFormat>
  <Paragraphs>194</Paragraphs>
  <Slides>38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Impact</vt:lpstr>
      <vt:lpstr>Montserrat</vt:lpstr>
      <vt:lpstr>Söhne</vt:lpstr>
      <vt:lpstr>Times New Roman</vt:lpstr>
      <vt:lpstr>Work Sans</vt:lpstr>
      <vt:lpstr>Office Theme</vt:lpstr>
      <vt:lpstr>The art of data annotation</vt:lpstr>
      <vt:lpstr>WHAT IS DATA ANNOTATION?</vt:lpstr>
      <vt:lpstr>WHY IS IT IMPORTANT?</vt:lpstr>
      <vt:lpstr>HOW EASY OR DIFFICULT IS IT?</vt:lpstr>
      <vt:lpstr>TYPES OF DATA ANNOTATIONS</vt:lpstr>
      <vt:lpstr>USE OF DATA ANNOTATION</vt:lpstr>
      <vt:lpstr>CATEGORIES OF PROBLEMS </vt:lpstr>
      <vt:lpstr>THREAT POSED BY AI</vt:lpstr>
      <vt:lpstr>SOCIAL SURVEILLANCE WITH AI TECHNOLOGY </vt:lpstr>
      <vt:lpstr>PowerPoint Presentation</vt:lpstr>
      <vt:lpstr>PowerPoint Presentation</vt:lpstr>
      <vt:lpstr>Using Machine Learning Techniques to reduce data annotation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vt:lpstr>
      <vt:lpstr>PowerPoint Presentation</vt:lpstr>
      <vt:lpstr>PowerPoint Presentation</vt:lpstr>
      <vt:lpstr>PowerPoint Presentation</vt:lpstr>
      <vt:lpstr>PowerPoint Presentation</vt:lpstr>
      <vt:lpstr>The process of data annotation</vt:lpstr>
      <vt:lpstr>THE SUPER ANNOTATE INTERFACE</vt:lpstr>
      <vt:lpstr>KEY FEATURES OF SUPER ANNOTATE</vt:lpstr>
      <vt:lpstr>Annotation Using maksense.ai</vt:lpstr>
      <vt:lpstr>Optimising Object Notation with YOLOv5</vt:lpstr>
      <vt:lpstr>HIGH LEVEL ARCHITECTURE OF YOLOV </vt:lpstr>
      <vt:lpstr>Converting COCOJSON to YOLOv5 and generating the YAML file</vt:lpstr>
      <vt:lpstr>Training the model</vt:lpstr>
      <vt:lpstr>Results</vt:lpstr>
      <vt:lpstr>Results</vt:lpstr>
      <vt:lpstr>PowerPoint Presentation</vt:lpstr>
      <vt:lpstr>PowerPoint Presentation</vt:lpstr>
      <vt:lpstr>CONCLUSIONS: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2023-07-18T12:03:38Z</dcterms:created>
  <dcterms:modified xsi:type="dcterms:W3CDTF">2023-07-18T16:43:17Z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